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Calibri"/>
      <p:regular r:id="rId33"/>
      <p:bold r:id="rId34"/>
      <p:italic r:id="rId35"/>
      <p:boldItalic r:id="rId36"/>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alibri-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alibri-italic.fntdata"/><Relationship Id="rId12" Type="http://schemas.openxmlformats.org/officeDocument/2006/relationships/slide" Target="slides/slide7.xml"/><Relationship Id="rId34" Type="http://schemas.openxmlformats.org/officeDocument/2006/relationships/font" Target="fonts/Calibri-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Calibri-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4" name="Shape 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Your service points don’t have to come off of something on this list, these organizations are just ideas. This year I am working to coordinate a lot more group service projects so that we can give back to the community together!</a:t>
            </a:r>
          </a:p>
          <a:p>
            <a:pPr rtl="0">
              <a:spcBef>
                <a:spcPts val="0"/>
              </a:spcBef>
              <a:buNone/>
            </a:pPr>
            <a:r>
              <a:rPr lang="en"/>
              <a:t>Einstein School- A school for students with reading difficulties. There are several SLPs on staff that you may be able to work with. The woman said that they also hire students with CSD bachelor’s degrees to work for two years before getting their masters. If that is something you might be interested in doing, I would suggest trying to volunteer there.</a:t>
            </a:r>
          </a:p>
          <a:p>
            <a:pPr rtl="0">
              <a:spcBef>
                <a:spcPts val="0"/>
              </a:spcBef>
              <a:buNone/>
            </a:pPr>
            <a:r>
              <a:rPr lang="en"/>
              <a:t>Friends Across the Ages: A general nursing home, get experience working with that population. Can only take a few volunteers at this time. I will be trying to arrange a group service activity with them too.</a:t>
            </a:r>
          </a:p>
          <a:p>
            <a:pPr rtl="0">
              <a:spcBef>
                <a:spcPts val="0"/>
              </a:spcBef>
              <a:buNone/>
            </a:pPr>
            <a:r>
              <a:rPr lang="en"/>
              <a:t>Sidney Lanier- I am working with the PE teacher there. We can coordinate individual volunteering but I am also trying to arrange a group volunteer activity there as well.</a:t>
            </a:r>
          </a:p>
          <a:p>
            <a:pPr rtl="0">
              <a:spcBef>
                <a:spcPts val="0"/>
              </a:spcBef>
              <a:buNone/>
            </a:pPr>
            <a:r>
              <a:rPr lang="en"/>
              <a:t>Al’z Place- A daily care program for seniors with Alzheimer’s. You can call this number to find out more information if you are interested. I will be trying to arrange a group service project.</a:t>
            </a:r>
          </a:p>
          <a:p>
            <a:pPr rtl="0">
              <a:spcBef>
                <a:spcPts val="0"/>
              </a:spcBef>
              <a:buNone/>
            </a:pPr>
            <a:r>
              <a:rPr lang="en"/>
              <a:t>TOP Soccer- Soccer league for children with disabilities. Friday nights during the fall, the first one is this friday at 6 pm, follow the link in the powerpoint to register as a buddy and find out more information. We are coming out as a group on 10/16 to help out!</a:t>
            </a:r>
          </a:p>
          <a:p>
            <a:pPr rtl="0">
              <a:spcBef>
                <a:spcPts val="0"/>
              </a:spcBef>
              <a:buNone/>
            </a:pPr>
            <a:r>
              <a:rPr lang="en"/>
              <a:t>IMPACT is a service club on campus that focuses on individuals with autism, contact that email for more information- lots of service opportunities here!</a:t>
            </a:r>
          </a:p>
          <a:p>
            <a:pPr rtl="0">
              <a:spcBef>
                <a:spcPts val="0"/>
              </a:spcBef>
              <a:buNone/>
            </a:pPr>
            <a:r>
              <a:rPr lang="en"/>
              <a:t>Walk to End Alz- Benefit walk in Westside Park in Gainesville.</a:t>
            </a:r>
          </a:p>
          <a:p>
            <a:pPr rtl="0">
              <a:spcBef>
                <a:spcPts val="0"/>
              </a:spcBef>
              <a:buNone/>
            </a:pPr>
            <a:r>
              <a:rPr lang="en"/>
              <a:t>Keep an eye out on the Facebook page for more opportunities as they come!</a:t>
            </a:r>
          </a:p>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4" name="Shape 1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0" name="Shape 2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7" name="Shape 2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4" name="Shape 2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3" name="Shape 22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9" name="Shape 2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0" y="0"/>
            <a:ext cx="9144000" cy="35183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10" name="Shape 10"/>
          <p:cNvCxnSpPr/>
          <p:nvPr/>
        </p:nvCxnSpPr>
        <p:spPr>
          <a:xfrm>
            <a:off x="0" y="3496604"/>
            <a:ext cx="9144000" cy="0"/>
          </a:xfrm>
          <a:prstGeom prst="straightConnector1">
            <a:avLst/>
          </a:prstGeom>
          <a:noFill/>
          <a:ln cap="flat" cmpd="sng" w="57150">
            <a:solidFill>
              <a:srgbClr val="000000">
                <a:alpha val="14901"/>
              </a:srgbClr>
            </a:solidFill>
            <a:prstDash val="solid"/>
            <a:round/>
            <a:headEnd len="med" w="med" type="none"/>
            <a:tailEnd len="med" w="med" type="none"/>
          </a:ln>
        </p:spPr>
      </p:cxnSp>
      <p:sp>
        <p:nvSpPr>
          <p:cNvPr id="11" name="Shape 11"/>
          <p:cNvSpPr txBox="1"/>
          <p:nvPr>
            <p:ph type="ctrTitle"/>
          </p:nvPr>
        </p:nvSpPr>
        <p:spPr>
          <a:xfrm>
            <a:off x="685800" y="1867781"/>
            <a:ext cx="7772400" cy="1648800"/>
          </a:xfrm>
          <a:prstGeom prst="rect">
            <a:avLst/>
          </a:prstGeom>
        </p:spPr>
        <p:txBody>
          <a:bodyPr anchorCtr="0" anchor="b" bIns="91425" lIns="91425" rIns="91425" tIns="91425"/>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p:txBody>
      </p:sp>
      <p:sp>
        <p:nvSpPr>
          <p:cNvPr id="12" name="Shape 12"/>
          <p:cNvSpPr txBox="1"/>
          <p:nvPr>
            <p:ph idx="1" type="subTitle"/>
          </p:nvPr>
        </p:nvSpPr>
        <p:spPr>
          <a:xfrm>
            <a:off x="685800" y="3627026"/>
            <a:ext cx="7772400" cy="774300"/>
          </a:xfrm>
          <a:prstGeom prst="rect">
            <a:avLst/>
          </a:prstGeom>
        </p:spPr>
        <p:txBody>
          <a:bodyPr anchorCtr="0" anchor="t" bIns="91425" lIns="91425" rIns="91425" tIns="91425"/>
          <a:lstStyle>
            <a:lvl1pPr>
              <a:spcBef>
                <a:spcPts val="0"/>
              </a:spcBef>
              <a:buClr>
                <a:schemeClr val="dk2"/>
              </a:buClr>
              <a:buNone/>
              <a:defRPr>
                <a:solidFill>
                  <a:schemeClr val="dk2"/>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p:txBody>
      </p:sp>
      <p:sp>
        <p:nvSpPr>
          <p:cNvPr id="13" name="Shape 1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4" name="Shape 14"/>
        <p:cNvGrpSpPr/>
        <p:nvPr/>
      </p:nvGrpSpPr>
      <p:grpSpPr>
        <a:xfrm>
          <a:off x="0" y="0"/>
          <a:ext cx="0" cy="0"/>
          <a:chOff x="0" y="0"/>
          <a:chExt cx="0" cy="0"/>
        </a:xfrm>
      </p:grpSpPr>
      <p:sp>
        <p:nvSpPr>
          <p:cNvPr id="15" name="Shape 15"/>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16" name="Shape 16"/>
          <p:cNvCxnSpPr/>
          <p:nvPr/>
        </p:nvCxnSpPr>
        <p:spPr>
          <a:xfrm>
            <a:off x="0" y="1127875"/>
            <a:ext cx="9144000" cy="0"/>
          </a:xfrm>
          <a:prstGeom prst="straightConnector1">
            <a:avLst/>
          </a:prstGeom>
          <a:noFill/>
          <a:ln cap="flat" cmpd="sng" w="57150">
            <a:solidFill>
              <a:srgbClr val="000000">
                <a:alpha val="14901"/>
              </a:srgbClr>
            </a:solidFill>
            <a:prstDash val="solid"/>
            <a:round/>
            <a:headEnd len="med" w="med" type="none"/>
            <a:tailEnd len="med" w="med" type="none"/>
          </a:ln>
        </p:spPr>
      </p:cxnSp>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p:nvPr/>
        </p:nvSpPr>
        <p:spPr>
          <a:xfrm>
            <a:off x="0" y="0"/>
            <a:ext cx="9144000" cy="11499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22" name="Shape 22"/>
          <p:cNvCxnSpPr/>
          <p:nvPr/>
        </p:nvCxnSpPr>
        <p:spPr>
          <a:xfrm>
            <a:off x="0" y="1127875"/>
            <a:ext cx="9144000" cy="0"/>
          </a:xfrm>
          <a:prstGeom prst="straightConnector1">
            <a:avLst/>
          </a:prstGeom>
          <a:noFill/>
          <a:ln cap="flat" cmpd="sng" w="57150">
            <a:solidFill>
              <a:srgbClr val="000000">
                <a:alpha val="14901"/>
              </a:srgbClr>
            </a:solidFill>
            <a:prstDash val="solid"/>
            <a:round/>
            <a:headEnd len="med" w="med" type="none"/>
            <a:tailEnd len="med" w="med" type="none"/>
          </a:ln>
        </p:spPr>
      </p:cxnSp>
      <p:sp>
        <p:nvSpPr>
          <p:cNvPr id="23" name="Shape 2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29" name="Shape 29"/>
          <p:cNvCxnSpPr/>
          <p:nvPr/>
        </p:nvCxnSpPr>
        <p:spPr>
          <a:xfrm>
            <a:off x="0" y="1127875"/>
            <a:ext cx="9144000" cy="0"/>
          </a:xfrm>
          <a:prstGeom prst="straightConnector1">
            <a:avLst/>
          </a:prstGeom>
          <a:noFill/>
          <a:ln cap="flat" cmpd="sng" w="57150">
            <a:solidFill>
              <a:srgbClr val="000000">
                <a:alpha val="14901"/>
              </a:srgbClr>
            </a:solidFill>
            <a:prstDash val="solid"/>
            <a:round/>
            <a:headEnd len="med" w="med" type="none"/>
            <a:tailEnd len="med" w="med" type="none"/>
          </a:ln>
        </p:spPr>
      </p:cxnSp>
      <p:sp>
        <p:nvSpPr>
          <p:cNvPr id="30" name="Shape 30"/>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2" name="Shape 32"/>
        <p:cNvGrpSpPr/>
        <p:nvPr/>
      </p:nvGrpSpPr>
      <p:grpSpPr>
        <a:xfrm>
          <a:off x="0" y="0"/>
          <a:ext cx="0" cy="0"/>
          <a:chOff x="0" y="0"/>
          <a:chExt cx="0" cy="0"/>
        </a:xfrm>
      </p:grpSpPr>
      <p:sp>
        <p:nvSpPr>
          <p:cNvPr id="33" name="Shape 33"/>
          <p:cNvSpPr txBox="1"/>
          <p:nvPr>
            <p:ph idx="1" type="body"/>
          </p:nvPr>
        </p:nvSpPr>
        <p:spPr>
          <a:xfrm>
            <a:off x="457200" y="4406309"/>
            <a:ext cx="8229600" cy="519599"/>
          </a:xfrm>
          <a:prstGeom prst="rect">
            <a:avLst/>
          </a:prstGeom>
        </p:spPr>
        <p:txBody>
          <a:bodyPr anchorCtr="0" anchor="t" bIns="91425" lIns="91425" rIns="91425" tIns="91425"/>
          <a:lstStyle>
            <a:lvl1pPr>
              <a:spcBef>
                <a:spcPts val="0"/>
              </a:spcBef>
              <a:buClr>
                <a:schemeClr val="dk2"/>
              </a:buClr>
              <a:buSzPct val="100000"/>
              <a:buNone/>
              <a:defRPr sz="1800">
                <a:solidFill>
                  <a:schemeClr val="dk2"/>
                </a:solidFill>
              </a:defRPr>
            </a:lvl1pPr>
          </a:lstStyle>
          <a:p/>
        </p:txBody>
      </p:sp>
      <p:sp>
        <p:nvSpPr>
          <p:cNvPr id="34" name="Shape 34"/>
          <p:cNvSpPr/>
          <p:nvPr/>
        </p:nvSpPr>
        <p:spPr>
          <a:xfrm>
            <a:off x="4274" y="0"/>
            <a:ext cx="9144000" cy="4406399"/>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35" name="Shape 35"/>
          <p:cNvCxnSpPr/>
          <p:nvPr/>
        </p:nvCxnSpPr>
        <p:spPr>
          <a:xfrm>
            <a:off x="0" y="4384371"/>
            <a:ext cx="9144000" cy="0"/>
          </a:xfrm>
          <a:prstGeom prst="straightConnector1">
            <a:avLst/>
          </a:prstGeom>
          <a:noFill/>
          <a:ln cap="flat" cmpd="sng" w="57150">
            <a:solidFill>
              <a:srgbClr val="000000">
                <a:alpha val="14901"/>
              </a:srgbClr>
            </a:solidFill>
            <a:prstDash val="solid"/>
            <a:round/>
            <a:headEnd len="med" w="med" type="none"/>
            <a:tailEnd len="med" w="med" type="none"/>
          </a:ln>
        </p:spPr>
      </p:cxnSp>
      <p:sp>
        <p:nvSpPr>
          <p:cNvPr id="36" name="Shape 3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7" name="Shape 37"/>
        <p:cNvGrpSpPr/>
        <p:nvPr/>
      </p:nvGrpSpPr>
      <p:grpSpPr>
        <a:xfrm>
          <a:off x="0" y="0"/>
          <a:ext cx="0" cy="0"/>
          <a:chOff x="0" y="0"/>
          <a:chExt cx="0" cy="0"/>
        </a:xfrm>
      </p:grpSpPr>
      <p:sp>
        <p:nvSpPr>
          <p:cNvPr id="38" name="Shape 3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3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2.jpg"/><Relationship Id="rId4" Type="http://schemas.openxmlformats.org/officeDocument/2006/relationships/image" Target="../media/image0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5.jpg"/><Relationship Id="rId4" Type="http://schemas.openxmlformats.org/officeDocument/2006/relationships/image" Target="../media/image00.jpg"/><Relationship Id="rId5" Type="http://schemas.openxmlformats.org/officeDocument/2006/relationships/image" Target="../media/image06.jpg"/><Relationship Id="rId6" Type="http://schemas.openxmlformats.org/officeDocument/2006/relationships/image" Target="../media/image09.jpg"/><Relationship Id="rId7" Type="http://schemas.openxmlformats.org/officeDocument/2006/relationships/image" Target="../media/image0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nsslhaufl.weebly.com/" TargetMode="External"/><Relationship Id="rId4" Type="http://schemas.openxmlformats.org/officeDocument/2006/relationships/hyperlink" Target="https://www.facebook.com/NsslhaUF" TargetMode="External"/><Relationship Id="rId5" Type="http://schemas.openxmlformats.org/officeDocument/2006/relationships/hyperlink" Target="https://www.facebook.com/groups/18937550780073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jpg"/><Relationship Id="rId4" Type="http://schemas.openxmlformats.org/officeDocument/2006/relationships/image" Target="../media/image15.jpg"/><Relationship Id="rId5"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 Id="rId4" Type="http://schemas.openxmlformats.org/officeDocument/2006/relationships/image" Target="../media/image22.jpg"/><Relationship Id="rId5"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mailto:nsslhagators@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ph type="ctrTitle"/>
          </p:nvPr>
        </p:nvSpPr>
        <p:spPr>
          <a:xfrm>
            <a:off x="685800" y="1867781"/>
            <a:ext cx="7772400" cy="1648800"/>
          </a:xfrm>
          <a:prstGeom prst="rect">
            <a:avLst/>
          </a:prstGeom>
        </p:spPr>
        <p:txBody>
          <a:bodyPr anchorCtr="0" anchor="b" bIns="91425" lIns="91425" rIns="91425" tIns="91425">
            <a:noAutofit/>
          </a:bodyPr>
          <a:lstStyle/>
          <a:p>
            <a:pPr>
              <a:spcBef>
                <a:spcPts val="0"/>
              </a:spcBef>
              <a:buNone/>
            </a:pPr>
            <a:r>
              <a:rPr lang="en" sz="6000"/>
              <a:t>NSSLHA September Meeting</a:t>
            </a:r>
          </a:p>
        </p:txBody>
      </p:sp>
      <p:sp>
        <p:nvSpPr>
          <p:cNvPr id="41" name="Shape 41"/>
          <p:cNvSpPr txBox="1"/>
          <p:nvPr>
            <p:ph idx="1" type="subTitle"/>
          </p:nvPr>
        </p:nvSpPr>
        <p:spPr>
          <a:xfrm>
            <a:off x="685800" y="3627026"/>
            <a:ext cx="7772400" cy="774300"/>
          </a:xfrm>
          <a:prstGeom prst="rect">
            <a:avLst/>
          </a:prstGeom>
        </p:spPr>
        <p:txBody>
          <a:bodyPr anchorCtr="0" anchor="t" bIns="91425" lIns="91425" rIns="91425" tIns="91425">
            <a:noAutofit/>
          </a:bodyPr>
          <a:lstStyle/>
          <a:p>
            <a:pPr>
              <a:spcBef>
                <a:spcPts val="0"/>
              </a:spcBef>
              <a:buNone/>
            </a:pPr>
            <a:r>
              <a:rPr lang="en"/>
              <a:t>Get excited! It’s going to be a great year.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Treasurer: Brittany Larson</a:t>
            </a:r>
          </a:p>
        </p:txBody>
      </p:sp>
      <p:sp>
        <p:nvSpPr>
          <p:cNvPr id="100" name="Shape 100"/>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Year: Senior (Audiology!)</a:t>
            </a:r>
          </a:p>
          <a:p>
            <a:pPr rtl="0">
              <a:spcBef>
                <a:spcPts val="0"/>
              </a:spcBef>
              <a:buNone/>
            </a:pPr>
            <a:r>
              <a:rPr lang="en"/>
              <a:t>Minor: Spanish</a:t>
            </a:r>
          </a:p>
          <a:p>
            <a:pPr rtl="0">
              <a:spcBef>
                <a:spcPts val="0"/>
              </a:spcBef>
              <a:buNone/>
            </a:pPr>
            <a:r>
              <a:rPr lang="en"/>
              <a:t>Fun Fact: I love to dance</a:t>
            </a:r>
          </a:p>
          <a:p>
            <a:pPr rtl="0">
              <a:spcBef>
                <a:spcPts val="0"/>
              </a:spcBef>
              <a:buNone/>
            </a:pPr>
            <a:r>
              <a:rPr lang="en"/>
              <a:t>and I’m on a dance team </a:t>
            </a:r>
          </a:p>
          <a:p>
            <a:pPr rtl="0">
              <a:spcBef>
                <a:spcPts val="0"/>
              </a:spcBef>
              <a:buNone/>
            </a:pPr>
            <a:r>
              <a:rPr lang="en"/>
              <a:t>at UF. I also paint and </a:t>
            </a:r>
          </a:p>
          <a:p>
            <a:pPr rtl="0">
              <a:spcBef>
                <a:spcPts val="0"/>
              </a:spcBef>
              <a:buNone/>
            </a:pPr>
            <a:r>
              <a:rPr lang="en"/>
              <a:t>draw in my (nonexistent) </a:t>
            </a:r>
          </a:p>
          <a:p>
            <a:pPr rtl="0">
              <a:spcBef>
                <a:spcPts val="0"/>
              </a:spcBef>
              <a:buNone/>
            </a:pPr>
            <a:r>
              <a:rPr lang="en"/>
              <a:t>spare time.</a:t>
            </a:r>
          </a:p>
          <a:p>
            <a:pPr>
              <a:spcBef>
                <a:spcPts val="0"/>
              </a:spcBef>
              <a:buNone/>
            </a:pPr>
            <a:r>
              <a:t/>
            </a:r>
            <a:endParaRPr/>
          </a:p>
        </p:txBody>
      </p:sp>
      <p:pic>
        <p:nvPicPr>
          <p:cNvPr id="101" name="Shape 101"/>
          <p:cNvPicPr preferRelativeResize="0"/>
          <p:nvPr/>
        </p:nvPicPr>
        <p:blipFill rotWithShape="1">
          <a:blip r:embed="rId3">
            <a:alphaModFix/>
          </a:blip>
          <a:srcRect b="12130" l="12706" r="12549" t="8843"/>
          <a:stretch/>
        </p:blipFill>
        <p:spPr>
          <a:xfrm>
            <a:off x="5096425" y="1200150"/>
            <a:ext cx="3695799" cy="39076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457200" y="265378"/>
            <a:ext cx="8229600" cy="857400"/>
          </a:xfrm>
          <a:prstGeom prst="rect">
            <a:avLst/>
          </a:prstGeom>
        </p:spPr>
        <p:txBody>
          <a:bodyPr anchorCtr="0" anchor="b" bIns="91425" lIns="91425" rIns="91425" tIns="91425">
            <a:noAutofit/>
          </a:bodyPr>
          <a:lstStyle/>
          <a:p>
            <a:pPr>
              <a:spcBef>
                <a:spcPts val="0"/>
              </a:spcBef>
              <a:buNone/>
            </a:pPr>
            <a:r>
              <a:rPr lang="en"/>
              <a:t>Upcoming Fundraisers</a:t>
            </a:r>
          </a:p>
        </p:txBody>
      </p:sp>
      <p:sp>
        <p:nvSpPr>
          <p:cNvPr id="107" name="Shape 10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buSzPct val="100000"/>
            </a:pPr>
            <a:r>
              <a:rPr lang="en" sz="2400"/>
              <a:t>Yogurt and Yoga Social/Fundraiser</a:t>
            </a:r>
          </a:p>
          <a:p>
            <a:pPr lvl="0" rtl="0">
              <a:spcBef>
                <a:spcPts val="0"/>
              </a:spcBef>
              <a:buNone/>
            </a:pPr>
            <a:r>
              <a:rPr lang="en" sz="2400"/>
              <a:t>				- Friday, September 25th after yoga</a:t>
            </a:r>
          </a:p>
          <a:p>
            <a:pPr indent="-228600" lvl="0" marL="457200" rtl="0">
              <a:spcBef>
                <a:spcPts val="0"/>
              </a:spcBef>
              <a:buSzPct val="100000"/>
            </a:pPr>
            <a:r>
              <a:rPr lang="en" sz="2400"/>
              <a:t>Piesano’s Pizza</a:t>
            </a:r>
          </a:p>
          <a:p>
            <a:pPr indent="457200" lvl="0" marL="1371600" rtl="0">
              <a:spcBef>
                <a:spcPts val="0"/>
              </a:spcBef>
              <a:buNone/>
            </a:pPr>
            <a:r>
              <a:rPr lang="en" sz="2400"/>
              <a:t>- October</a:t>
            </a:r>
          </a:p>
          <a:p>
            <a:pPr indent="-228600" lvl="0" marL="457200" rtl="0">
              <a:spcBef>
                <a:spcPts val="0"/>
              </a:spcBef>
              <a:buSzPct val="100000"/>
            </a:pPr>
            <a:r>
              <a:rPr lang="en" sz="2400"/>
              <a:t>Tijuana Flats </a:t>
            </a:r>
          </a:p>
          <a:p>
            <a:pPr lvl="0" rtl="0">
              <a:spcBef>
                <a:spcPts val="0"/>
              </a:spcBef>
              <a:buNone/>
            </a:pPr>
            <a:r>
              <a:rPr lang="en" sz="2400"/>
              <a:t>				- Tuesday, November 10th after meeting</a:t>
            </a:r>
          </a:p>
          <a:p>
            <a:pPr indent="-228600" lvl="0" marL="457200" rtl="0">
              <a:spcBef>
                <a:spcPts val="0"/>
              </a:spcBef>
              <a:buSzPct val="100000"/>
            </a:pPr>
            <a:r>
              <a:rPr lang="en" sz="2400"/>
              <a:t>Bento Cafe</a:t>
            </a:r>
          </a:p>
          <a:p>
            <a:pPr lvl="0" rtl="0">
              <a:spcBef>
                <a:spcPts val="0"/>
              </a:spcBef>
              <a:buNone/>
            </a:pPr>
            <a:r>
              <a:rPr lang="en" sz="2400"/>
              <a:t>				- First week of December	</a:t>
            </a:r>
          </a:p>
        </p:txBody>
      </p:sp>
      <p:sp>
        <p:nvSpPr>
          <p:cNvPr id="108" name="Shape 108"/>
          <p:cNvSpPr txBox="1"/>
          <p:nvPr/>
        </p:nvSpPr>
        <p:spPr>
          <a:xfrm>
            <a:off x="6095225" y="748550"/>
            <a:ext cx="2534399" cy="374100"/>
          </a:xfrm>
          <a:prstGeom prst="rect">
            <a:avLst/>
          </a:prstGeom>
          <a:noFill/>
          <a:ln>
            <a:noFill/>
          </a:ln>
        </p:spPr>
        <p:txBody>
          <a:bodyPr anchorCtr="0" anchor="t" bIns="91425" lIns="91425" rIns="91425" tIns="91425">
            <a:noAutofit/>
          </a:bodyPr>
          <a:lstStyle/>
          <a:p>
            <a:pPr>
              <a:spcBef>
                <a:spcPts val="0"/>
              </a:spcBef>
              <a:buNone/>
            </a:pPr>
            <a:r>
              <a:rPr lang="en">
                <a:solidFill>
                  <a:srgbClr val="FFFFFF"/>
                </a:solidFill>
              </a:rPr>
              <a:t>     </a:t>
            </a:r>
            <a:r>
              <a:rPr lang="en" sz="1800">
                <a:solidFill>
                  <a:srgbClr val="FFFFFF"/>
                </a:solidFill>
              </a:rPr>
              <a:t>*Dates are tentative*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Service Chair: Lily Parrish</a:t>
            </a:r>
          </a:p>
        </p:txBody>
      </p:sp>
      <p:sp>
        <p:nvSpPr>
          <p:cNvPr id="114" name="Shape 114"/>
          <p:cNvSpPr txBox="1"/>
          <p:nvPr>
            <p:ph idx="1" type="body"/>
          </p:nvPr>
        </p:nvSpPr>
        <p:spPr>
          <a:xfrm>
            <a:off x="457200" y="1200150"/>
            <a:ext cx="4936200" cy="3725699"/>
          </a:xfrm>
          <a:prstGeom prst="rect">
            <a:avLst/>
          </a:prstGeom>
        </p:spPr>
        <p:txBody>
          <a:bodyPr anchorCtr="0" anchor="t" bIns="91425" lIns="91425" rIns="91425" tIns="91425">
            <a:noAutofit/>
          </a:bodyPr>
          <a:lstStyle/>
          <a:p>
            <a:pPr rtl="0">
              <a:spcBef>
                <a:spcPts val="0"/>
              </a:spcBef>
              <a:buNone/>
            </a:pPr>
            <a:r>
              <a:rPr lang="en"/>
              <a:t>Year: Junior (Speech)</a:t>
            </a:r>
          </a:p>
          <a:p>
            <a:pPr rtl="0">
              <a:spcBef>
                <a:spcPts val="0"/>
              </a:spcBef>
              <a:buNone/>
            </a:pPr>
            <a:r>
              <a:rPr lang="en"/>
              <a:t>Minor: Spanish</a:t>
            </a:r>
          </a:p>
          <a:p>
            <a:pPr>
              <a:spcBef>
                <a:spcPts val="0"/>
              </a:spcBef>
              <a:buNone/>
            </a:pPr>
            <a:r>
              <a:rPr lang="en"/>
              <a:t>Fun Fact: I am currently sitting on my couch because I have mono.</a:t>
            </a:r>
          </a:p>
        </p:txBody>
      </p:sp>
      <p:pic>
        <p:nvPicPr>
          <p:cNvPr id="115" name="Shape 115"/>
          <p:cNvPicPr preferRelativeResize="0"/>
          <p:nvPr/>
        </p:nvPicPr>
        <p:blipFill rotWithShape="1">
          <a:blip r:embed="rId3">
            <a:alphaModFix/>
          </a:blip>
          <a:srcRect b="0" l="0" r="31768" t="0"/>
          <a:stretch/>
        </p:blipFill>
        <p:spPr>
          <a:xfrm>
            <a:off x="5012425" y="1161591"/>
            <a:ext cx="3674374" cy="403901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Service Opportunities</a:t>
            </a:r>
          </a:p>
        </p:txBody>
      </p:sp>
      <p:sp>
        <p:nvSpPr>
          <p:cNvPr id="121" name="Shape 121"/>
          <p:cNvSpPr txBox="1"/>
          <p:nvPr>
            <p:ph idx="1" type="body"/>
          </p:nvPr>
        </p:nvSpPr>
        <p:spPr>
          <a:xfrm>
            <a:off x="0" y="1003850"/>
            <a:ext cx="9144000" cy="4080000"/>
          </a:xfrm>
          <a:prstGeom prst="rect">
            <a:avLst/>
          </a:prstGeom>
        </p:spPr>
        <p:txBody>
          <a:bodyPr anchorCtr="0" anchor="t" bIns="91425" lIns="91425" rIns="91425" tIns="91425">
            <a:noAutofit/>
          </a:bodyPr>
          <a:lstStyle/>
          <a:p>
            <a:pPr indent="-228600" lvl="0" marL="457200" rtl="0">
              <a:spcBef>
                <a:spcPts val="0"/>
              </a:spcBef>
              <a:buSzPct val="100000"/>
            </a:pPr>
            <a:r>
              <a:rPr lang="en" sz="1800"/>
              <a:t>Einstein School</a:t>
            </a:r>
          </a:p>
          <a:p>
            <a:pPr indent="-228600" lvl="1" marL="914400" rtl="0">
              <a:spcBef>
                <a:spcPts val="0"/>
              </a:spcBef>
              <a:buSzPct val="100000"/>
            </a:pPr>
            <a:r>
              <a:rPr lang="en" sz="1400">
                <a:solidFill>
                  <a:srgbClr val="333333"/>
                </a:solidFill>
              </a:rPr>
              <a:t>Christine Aurelio: msaurelio@emschool.org</a:t>
            </a:r>
          </a:p>
          <a:p>
            <a:pPr indent="-228600" lvl="0" marL="457200" rtl="0">
              <a:spcBef>
                <a:spcPts val="0"/>
              </a:spcBef>
              <a:buSzPct val="100000"/>
            </a:pPr>
            <a:r>
              <a:rPr lang="en" sz="1800"/>
              <a:t>Friends Across the Ages (can only accept 1-2)</a:t>
            </a:r>
          </a:p>
          <a:p>
            <a:pPr indent="-228600" lvl="1" marL="914400" rtl="0">
              <a:spcBef>
                <a:spcPts val="0"/>
              </a:spcBef>
              <a:buSzPct val="100000"/>
            </a:pPr>
            <a:r>
              <a:rPr lang="en" sz="1400">
                <a:solidFill>
                  <a:srgbClr val="333333"/>
                </a:solidFill>
              </a:rPr>
              <a:t>Allison Blay: allison.blay@acrosstheages.org</a:t>
            </a:r>
          </a:p>
          <a:p>
            <a:pPr indent="-228600" lvl="0" marL="457200" rtl="0">
              <a:spcBef>
                <a:spcPts val="0"/>
              </a:spcBef>
              <a:buClr>
                <a:srgbClr val="333333"/>
              </a:buClr>
              <a:buSzPct val="100000"/>
            </a:pPr>
            <a:r>
              <a:rPr lang="en" sz="1800">
                <a:solidFill>
                  <a:srgbClr val="333333"/>
                </a:solidFill>
              </a:rPr>
              <a:t>Sidney Lanier School</a:t>
            </a:r>
          </a:p>
          <a:p>
            <a:pPr indent="-228600" lvl="1" marL="914400" rtl="0">
              <a:spcBef>
                <a:spcPts val="0"/>
              </a:spcBef>
              <a:buClr>
                <a:srgbClr val="333333"/>
              </a:buClr>
              <a:buSzPct val="100000"/>
            </a:pPr>
            <a:r>
              <a:rPr lang="en" sz="1400">
                <a:solidFill>
                  <a:srgbClr val="333333"/>
                </a:solidFill>
              </a:rPr>
              <a:t>contact me at nsslhagators@gmail.com if interested</a:t>
            </a:r>
          </a:p>
          <a:p>
            <a:pPr indent="-228600" lvl="0" marL="457200" rtl="0">
              <a:spcBef>
                <a:spcPts val="0"/>
              </a:spcBef>
              <a:buClr>
                <a:srgbClr val="333333"/>
              </a:buClr>
              <a:buSzPct val="100000"/>
            </a:pPr>
            <a:r>
              <a:rPr lang="en" sz="1800">
                <a:solidFill>
                  <a:srgbClr val="333333"/>
                </a:solidFill>
              </a:rPr>
              <a:t>Al’z Place</a:t>
            </a:r>
          </a:p>
          <a:p>
            <a:pPr indent="-228600" lvl="1" marL="914400" rtl="0">
              <a:spcBef>
                <a:spcPts val="0"/>
              </a:spcBef>
              <a:buClr>
                <a:srgbClr val="333333"/>
              </a:buClr>
              <a:buSzPct val="100000"/>
            </a:pPr>
            <a:r>
              <a:rPr lang="en" sz="1400">
                <a:solidFill>
                  <a:srgbClr val="333333"/>
                </a:solidFill>
              </a:rPr>
              <a:t>(352) 375-3000</a:t>
            </a:r>
          </a:p>
          <a:p>
            <a:pPr indent="-228600" lvl="0" marL="457200" rtl="0">
              <a:spcBef>
                <a:spcPts val="0"/>
              </a:spcBef>
              <a:buClr>
                <a:srgbClr val="333333"/>
              </a:buClr>
              <a:buSzPct val="100000"/>
            </a:pPr>
            <a:r>
              <a:rPr lang="en" sz="1800">
                <a:solidFill>
                  <a:srgbClr val="333333"/>
                </a:solidFill>
              </a:rPr>
              <a:t>TOP Soccer- volunteering as a group on October 16th</a:t>
            </a:r>
          </a:p>
          <a:p>
            <a:pPr indent="-228600" lvl="1" marL="914400" rtl="0">
              <a:spcBef>
                <a:spcPts val="0"/>
              </a:spcBef>
              <a:buClr>
                <a:srgbClr val="333333"/>
              </a:buClr>
              <a:buSzPct val="100000"/>
            </a:pPr>
            <a:r>
              <a:rPr lang="en" sz="1400">
                <a:solidFill>
                  <a:srgbClr val="333333"/>
                </a:solidFill>
              </a:rPr>
              <a:t>http://www.gainesvillesoccer.org/topsoccer/</a:t>
            </a:r>
          </a:p>
          <a:p>
            <a:pPr indent="-228600" lvl="0" marL="457200" rtl="0">
              <a:spcBef>
                <a:spcPts val="0"/>
              </a:spcBef>
              <a:buClr>
                <a:srgbClr val="333333"/>
              </a:buClr>
              <a:buSzPct val="100000"/>
            </a:pPr>
            <a:r>
              <a:rPr lang="en" sz="1800">
                <a:solidFill>
                  <a:srgbClr val="333333"/>
                </a:solidFill>
              </a:rPr>
              <a:t>IMPACT Autism</a:t>
            </a:r>
          </a:p>
          <a:p>
            <a:pPr indent="-228600" lvl="1" marL="914400" rtl="0">
              <a:spcBef>
                <a:spcPts val="0"/>
              </a:spcBef>
              <a:buClr>
                <a:srgbClr val="333333"/>
              </a:buClr>
              <a:buSzPct val="100000"/>
            </a:pPr>
            <a:r>
              <a:rPr lang="en" sz="1400">
                <a:solidFill>
                  <a:srgbClr val="333333"/>
                </a:solidFill>
              </a:rPr>
              <a:t>impact.autism@gmail.com</a:t>
            </a:r>
          </a:p>
          <a:p>
            <a:pPr indent="-228600" lvl="0" marL="457200" rtl="0">
              <a:spcBef>
                <a:spcPts val="0"/>
              </a:spcBef>
              <a:buClr>
                <a:srgbClr val="333333"/>
              </a:buClr>
              <a:buSzPct val="100000"/>
            </a:pPr>
            <a:r>
              <a:rPr lang="en" sz="1800">
                <a:solidFill>
                  <a:srgbClr val="333333"/>
                </a:solidFill>
              </a:rPr>
              <a:t>Walk to End Alz NSSLHA team- October 10th </a:t>
            </a:r>
          </a:p>
          <a:p>
            <a:pPr indent="-228600" lvl="1" marL="914400" rtl="0">
              <a:spcBef>
                <a:spcPts val="0"/>
              </a:spcBef>
              <a:buClr>
                <a:srgbClr val="333333"/>
              </a:buClr>
              <a:buSzPct val="100000"/>
            </a:pPr>
            <a:r>
              <a:rPr lang="en" sz="1400">
                <a:solidFill>
                  <a:srgbClr val="333333"/>
                </a:solidFill>
              </a:rPr>
              <a:t>http://act.alz.org/site/TR/Walk/General?pg=entry&amp;fr_id=7386</a:t>
            </a:r>
          </a:p>
          <a:p>
            <a:pPr indent="-228600" lvl="0" marL="457200" rtl="0">
              <a:spcBef>
                <a:spcPts val="0"/>
              </a:spcBef>
              <a:buClr>
                <a:srgbClr val="333333"/>
              </a:buClr>
              <a:buSzPct val="100000"/>
            </a:pPr>
            <a:r>
              <a:rPr lang="en" sz="1800">
                <a:solidFill>
                  <a:srgbClr val="333333"/>
                </a:solidFill>
              </a:rPr>
              <a:t>Trying to coordinate a group for the Craniofacial weekend at Camp Boggy Creek in the spring. The date isn’t posted as of right now but I will keep you all updated.</a:t>
            </a:r>
          </a:p>
        </p:txBody>
      </p:sp>
      <p:pic>
        <p:nvPicPr>
          <p:cNvPr id="122" name="Shape 122"/>
          <p:cNvPicPr preferRelativeResize="0"/>
          <p:nvPr/>
        </p:nvPicPr>
        <p:blipFill>
          <a:blip r:embed="rId3">
            <a:alphaModFix/>
          </a:blip>
          <a:stretch>
            <a:fillRect/>
          </a:stretch>
        </p:blipFill>
        <p:spPr>
          <a:xfrm>
            <a:off x="6125750" y="1226350"/>
            <a:ext cx="2946975" cy="29469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Social Chair: Karla Chacon</a:t>
            </a:r>
          </a:p>
        </p:txBody>
      </p:sp>
      <p:sp>
        <p:nvSpPr>
          <p:cNvPr id="128" name="Shape 128"/>
          <p:cNvSpPr txBox="1"/>
          <p:nvPr>
            <p:ph idx="1" type="body"/>
          </p:nvPr>
        </p:nvSpPr>
        <p:spPr>
          <a:xfrm>
            <a:off x="457200" y="1200150"/>
            <a:ext cx="4077600" cy="3725699"/>
          </a:xfrm>
          <a:prstGeom prst="rect">
            <a:avLst/>
          </a:prstGeom>
        </p:spPr>
        <p:txBody>
          <a:bodyPr anchorCtr="0" anchor="t" bIns="91425" lIns="91425" rIns="91425" tIns="91425">
            <a:noAutofit/>
          </a:bodyPr>
          <a:lstStyle/>
          <a:p>
            <a:pPr rtl="0">
              <a:spcBef>
                <a:spcPts val="0"/>
              </a:spcBef>
              <a:buNone/>
            </a:pPr>
            <a:r>
              <a:rPr lang="en"/>
              <a:t>Year: Senior (limbo)</a:t>
            </a:r>
          </a:p>
          <a:p>
            <a:pPr rtl="0">
              <a:spcBef>
                <a:spcPts val="0"/>
              </a:spcBef>
              <a:buNone/>
            </a:pPr>
            <a:r>
              <a:rPr lang="en"/>
              <a:t>Minor: Linguistics</a:t>
            </a:r>
          </a:p>
          <a:p>
            <a:pPr rtl="0">
              <a:spcBef>
                <a:spcPts val="0"/>
              </a:spcBef>
              <a:buNone/>
            </a:pPr>
            <a:r>
              <a:rPr lang="en"/>
              <a:t>Fun Fact:I’m a yoga instructor and am currently training for my first half marathon :)</a:t>
            </a:r>
          </a:p>
          <a:p>
            <a:pPr>
              <a:spcBef>
                <a:spcPts val="0"/>
              </a:spcBef>
              <a:buNone/>
            </a:pPr>
            <a:r>
              <a:t/>
            </a:r>
            <a:endParaRPr/>
          </a:p>
        </p:txBody>
      </p:sp>
      <p:pic>
        <p:nvPicPr>
          <p:cNvPr id="129" name="Shape 129"/>
          <p:cNvPicPr preferRelativeResize="0"/>
          <p:nvPr/>
        </p:nvPicPr>
        <p:blipFill>
          <a:blip r:embed="rId3">
            <a:alphaModFix/>
          </a:blip>
          <a:stretch>
            <a:fillRect/>
          </a:stretch>
        </p:blipFill>
        <p:spPr>
          <a:xfrm>
            <a:off x="4694228" y="1279675"/>
            <a:ext cx="4210449" cy="3267499"/>
          </a:xfrm>
          <a:prstGeom prst="rect">
            <a:avLst/>
          </a:prstGeom>
          <a:noFill/>
          <a:ln>
            <a:noFill/>
          </a:ln>
        </p:spPr>
      </p:pic>
      <p:pic>
        <p:nvPicPr>
          <p:cNvPr id="130" name="Shape 130"/>
          <p:cNvPicPr preferRelativeResize="0"/>
          <p:nvPr/>
        </p:nvPicPr>
        <p:blipFill>
          <a:blip r:embed="rId4">
            <a:alphaModFix/>
          </a:blip>
          <a:stretch>
            <a:fillRect/>
          </a:stretch>
        </p:blipFill>
        <p:spPr>
          <a:xfrm>
            <a:off x="6859780" y="102987"/>
            <a:ext cx="1050969" cy="10633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September Socials! </a:t>
            </a:r>
          </a:p>
        </p:txBody>
      </p:sp>
      <p:sp>
        <p:nvSpPr>
          <p:cNvPr id="136" name="Shape 136"/>
          <p:cNvSpPr txBox="1"/>
          <p:nvPr>
            <p:ph idx="1" type="body"/>
          </p:nvPr>
        </p:nvSpPr>
        <p:spPr>
          <a:xfrm>
            <a:off x="74525" y="1233925"/>
            <a:ext cx="3898499" cy="3725699"/>
          </a:xfrm>
          <a:prstGeom prst="rect">
            <a:avLst/>
          </a:prstGeom>
        </p:spPr>
        <p:txBody>
          <a:bodyPr anchorCtr="0" anchor="t" bIns="91425" lIns="91425" rIns="91425" tIns="91425">
            <a:noAutofit/>
          </a:bodyPr>
          <a:lstStyle/>
          <a:p>
            <a:pPr rtl="0">
              <a:spcBef>
                <a:spcPts val="0"/>
              </a:spcBef>
              <a:buNone/>
            </a:pPr>
            <a:r>
              <a:rPr lang="en" sz="2400"/>
              <a:t>9/13 (Sunday): 11 am</a:t>
            </a:r>
          </a:p>
          <a:p>
            <a:pPr rtl="0">
              <a:spcBef>
                <a:spcPts val="0"/>
              </a:spcBef>
              <a:buNone/>
            </a:pPr>
            <a:r>
              <a:rPr lang="en" sz="2400"/>
              <a:t>Picnic @ Lake Wauburg</a:t>
            </a:r>
          </a:p>
          <a:p>
            <a:pPr rtl="0">
              <a:spcBef>
                <a:spcPts val="0"/>
              </a:spcBef>
              <a:buNone/>
            </a:pPr>
            <a:r>
              <a:t/>
            </a:r>
            <a:endParaRPr sz="2400"/>
          </a:p>
          <a:p>
            <a:pPr rtl="0">
              <a:spcBef>
                <a:spcPts val="0"/>
              </a:spcBef>
              <a:buNone/>
            </a:pPr>
            <a:r>
              <a:rPr lang="en" sz="2400"/>
              <a:t>9/25 (Friday): 6 pm</a:t>
            </a:r>
          </a:p>
          <a:p>
            <a:pPr>
              <a:spcBef>
                <a:spcPts val="0"/>
              </a:spcBef>
              <a:buNone/>
            </a:pPr>
            <a:r>
              <a:rPr lang="en" sz="2400"/>
              <a:t>Yogurt and Yoga @ Plaza of the Americas/ Mochi on University</a:t>
            </a:r>
          </a:p>
        </p:txBody>
      </p:sp>
      <p:pic>
        <p:nvPicPr>
          <p:cNvPr id="137" name="Shape 137"/>
          <p:cNvPicPr preferRelativeResize="0"/>
          <p:nvPr/>
        </p:nvPicPr>
        <p:blipFill>
          <a:blip r:embed="rId3">
            <a:alphaModFix/>
          </a:blip>
          <a:stretch>
            <a:fillRect/>
          </a:stretch>
        </p:blipFill>
        <p:spPr>
          <a:xfrm>
            <a:off x="6148600" y="3003278"/>
            <a:ext cx="2898919" cy="2174174"/>
          </a:xfrm>
          <a:prstGeom prst="rect">
            <a:avLst/>
          </a:prstGeom>
          <a:noFill/>
          <a:ln>
            <a:noFill/>
          </a:ln>
        </p:spPr>
      </p:pic>
      <p:pic>
        <p:nvPicPr>
          <p:cNvPr id="138" name="Shape 138"/>
          <p:cNvPicPr preferRelativeResize="0"/>
          <p:nvPr/>
        </p:nvPicPr>
        <p:blipFill>
          <a:blip r:embed="rId4">
            <a:alphaModFix/>
          </a:blip>
          <a:stretch>
            <a:fillRect/>
          </a:stretch>
        </p:blipFill>
        <p:spPr>
          <a:xfrm>
            <a:off x="5168350" y="-247412"/>
            <a:ext cx="1764174" cy="1764174"/>
          </a:xfrm>
          <a:prstGeom prst="rect">
            <a:avLst/>
          </a:prstGeom>
          <a:noFill/>
          <a:ln>
            <a:noFill/>
          </a:ln>
        </p:spPr>
      </p:pic>
      <p:pic>
        <p:nvPicPr>
          <p:cNvPr id="139" name="Shape 139"/>
          <p:cNvPicPr preferRelativeResize="0"/>
          <p:nvPr/>
        </p:nvPicPr>
        <p:blipFill>
          <a:blip r:embed="rId5">
            <a:alphaModFix/>
          </a:blip>
          <a:stretch>
            <a:fillRect/>
          </a:stretch>
        </p:blipFill>
        <p:spPr>
          <a:xfrm>
            <a:off x="3681625" y="1155425"/>
            <a:ext cx="3014851" cy="2261149"/>
          </a:xfrm>
          <a:prstGeom prst="rect">
            <a:avLst/>
          </a:prstGeom>
          <a:noFill/>
          <a:ln>
            <a:noFill/>
          </a:ln>
        </p:spPr>
      </p:pic>
      <p:pic>
        <p:nvPicPr>
          <p:cNvPr id="140" name="Shape 140"/>
          <p:cNvPicPr preferRelativeResize="0"/>
          <p:nvPr/>
        </p:nvPicPr>
        <p:blipFill>
          <a:blip r:embed="rId6">
            <a:alphaModFix/>
          </a:blip>
          <a:stretch>
            <a:fillRect/>
          </a:stretch>
        </p:blipFill>
        <p:spPr>
          <a:xfrm>
            <a:off x="3681612" y="3416562"/>
            <a:ext cx="2466975" cy="1857375"/>
          </a:xfrm>
          <a:prstGeom prst="rect">
            <a:avLst/>
          </a:prstGeom>
          <a:noFill/>
          <a:ln>
            <a:noFill/>
          </a:ln>
        </p:spPr>
      </p:pic>
      <p:pic>
        <p:nvPicPr>
          <p:cNvPr id="141" name="Shape 141"/>
          <p:cNvPicPr preferRelativeResize="0"/>
          <p:nvPr/>
        </p:nvPicPr>
        <p:blipFill>
          <a:blip r:embed="rId7">
            <a:alphaModFix/>
          </a:blip>
          <a:stretch>
            <a:fillRect/>
          </a:stretch>
        </p:blipFill>
        <p:spPr>
          <a:xfrm>
            <a:off x="6696462" y="1155425"/>
            <a:ext cx="2466975" cy="18478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Advertising Chair: Soraya Sayegh</a:t>
            </a:r>
          </a:p>
        </p:txBody>
      </p:sp>
      <p:sp>
        <p:nvSpPr>
          <p:cNvPr id="147" name="Shape 147"/>
          <p:cNvSpPr txBox="1"/>
          <p:nvPr>
            <p:ph idx="1" type="body"/>
          </p:nvPr>
        </p:nvSpPr>
        <p:spPr>
          <a:xfrm>
            <a:off x="457200" y="1063375"/>
            <a:ext cx="3994500" cy="3725699"/>
          </a:xfrm>
          <a:prstGeom prst="rect">
            <a:avLst/>
          </a:prstGeom>
        </p:spPr>
        <p:txBody>
          <a:bodyPr anchorCtr="0" anchor="t" bIns="91425" lIns="91425" rIns="91425" tIns="91425">
            <a:noAutofit/>
          </a:bodyPr>
          <a:lstStyle/>
          <a:p>
            <a:pPr rtl="0">
              <a:spcBef>
                <a:spcPts val="0"/>
              </a:spcBef>
              <a:buNone/>
            </a:pPr>
            <a:r>
              <a:rPr lang="en"/>
              <a:t>Year: Junior (Speech)</a:t>
            </a:r>
          </a:p>
          <a:p>
            <a:pPr rtl="0">
              <a:spcBef>
                <a:spcPts val="0"/>
              </a:spcBef>
              <a:buNone/>
            </a:pPr>
            <a:r>
              <a:rPr lang="en"/>
              <a:t>Minor: Disabilities in Society</a:t>
            </a:r>
          </a:p>
          <a:p>
            <a:pPr>
              <a:spcBef>
                <a:spcPts val="0"/>
              </a:spcBef>
              <a:buNone/>
            </a:pPr>
            <a:r>
              <a:rPr lang="en"/>
              <a:t>Fun Facts: I was born in Montreal, Canada. I’m trilingual and love to go backpacking and ATV riding.</a:t>
            </a:r>
          </a:p>
        </p:txBody>
      </p:sp>
      <p:pic>
        <p:nvPicPr>
          <p:cNvPr id="148" name="Shape 148"/>
          <p:cNvPicPr preferRelativeResize="0"/>
          <p:nvPr/>
        </p:nvPicPr>
        <p:blipFill>
          <a:blip r:embed="rId3">
            <a:alphaModFix/>
          </a:blip>
          <a:stretch>
            <a:fillRect/>
          </a:stretch>
        </p:blipFill>
        <p:spPr>
          <a:xfrm>
            <a:off x="5164600" y="1246000"/>
            <a:ext cx="3633999" cy="36339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NSSLHA’s Upcoming Merchandise!</a:t>
            </a:r>
          </a:p>
        </p:txBody>
      </p:sp>
      <p:sp>
        <p:nvSpPr>
          <p:cNvPr id="154" name="Shape 154"/>
          <p:cNvSpPr txBox="1"/>
          <p:nvPr/>
        </p:nvSpPr>
        <p:spPr>
          <a:xfrm>
            <a:off x="158250" y="1627850"/>
            <a:ext cx="9235799" cy="30000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b="1" lang="en" sz="1800">
                <a:solidFill>
                  <a:schemeClr val="dk1"/>
                </a:solidFill>
                <a:latin typeface="Calibri"/>
                <a:ea typeface="Calibri"/>
                <a:cs typeface="Calibri"/>
                <a:sym typeface="Calibri"/>
              </a:rPr>
              <a:t>-NSSLHA T-Shirts coming soon!!</a:t>
            </a:r>
          </a:p>
          <a:p>
            <a:pPr lvl="0" rtl="0">
              <a:lnSpc>
                <a:spcPct val="115000"/>
              </a:lnSpc>
              <a:spcBef>
                <a:spcPts val="0"/>
              </a:spcBef>
              <a:buNone/>
            </a:pPr>
            <a:r>
              <a:rPr lang="en" sz="1800">
                <a:solidFill>
                  <a:schemeClr val="dk1"/>
                </a:solidFill>
                <a:latin typeface="Calibri"/>
                <a:ea typeface="Calibri"/>
                <a:cs typeface="Calibri"/>
                <a:sym typeface="Calibri"/>
              </a:rPr>
              <a:t>This year we will be introducing a Voting System to choose the design for the official 2015-2016 NSSLHA T-shirt! </a:t>
            </a:r>
          </a:p>
          <a:p>
            <a:pPr lvl="0" rtl="0">
              <a:lnSpc>
                <a:spcPct val="115000"/>
              </a:lnSpc>
              <a:spcBef>
                <a:spcPts val="0"/>
              </a:spcBef>
              <a:buNone/>
            </a:pPr>
            <a:r>
              <a:t/>
            </a:r>
            <a:endParaRPr sz="1800">
              <a:solidFill>
                <a:schemeClr val="dk1"/>
              </a:solidFill>
              <a:latin typeface="Calibri"/>
              <a:ea typeface="Calibri"/>
              <a:cs typeface="Calibri"/>
              <a:sym typeface="Calibri"/>
            </a:endParaRPr>
          </a:p>
          <a:p>
            <a:pPr lvl="0" rtl="0">
              <a:lnSpc>
                <a:spcPct val="115000"/>
              </a:lnSpc>
              <a:spcBef>
                <a:spcPts val="0"/>
              </a:spcBef>
              <a:buNone/>
            </a:pPr>
            <a:r>
              <a:rPr b="1" lang="en" sz="1800">
                <a:solidFill>
                  <a:schemeClr val="dk1"/>
                </a:solidFill>
                <a:latin typeface="Calibri"/>
                <a:ea typeface="Calibri"/>
                <a:cs typeface="Calibri"/>
                <a:sym typeface="Calibri"/>
              </a:rPr>
              <a:t>-New NSSLHA items added to our merchandise list for sale</a:t>
            </a:r>
          </a:p>
          <a:p>
            <a:pPr lvl="0" rtl="0">
              <a:lnSpc>
                <a:spcPct val="115000"/>
              </a:lnSpc>
              <a:spcBef>
                <a:spcPts val="0"/>
              </a:spcBef>
              <a:buNone/>
            </a:pPr>
            <a:r>
              <a:rPr lang="en" sz="1800">
                <a:solidFill>
                  <a:schemeClr val="dk1"/>
                </a:solidFill>
              </a:rPr>
              <a:t>•</a:t>
            </a:r>
            <a:r>
              <a:rPr lang="en" sz="1800">
                <a:solidFill>
                  <a:schemeClr val="dk1"/>
                </a:solidFill>
                <a:latin typeface="Calibri"/>
                <a:ea typeface="Calibri"/>
                <a:cs typeface="Calibri"/>
                <a:sym typeface="Calibri"/>
              </a:rPr>
              <a:t>NSSLHA Tank Tops</a:t>
            </a:r>
          </a:p>
          <a:p>
            <a:pPr lvl="0" rtl="0">
              <a:lnSpc>
                <a:spcPct val="115000"/>
              </a:lnSpc>
              <a:spcBef>
                <a:spcPts val="0"/>
              </a:spcBef>
              <a:buNone/>
            </a:pPr>
            <a:r>
              <a:rPr lang="en" sz="1800">
                <a:solidFill>
                  <a:schemeClr val="dk1"/>
                </a:solidFill>
              </a:rPr>
              <a:t>•</a:t>
            </a:r>
            <a:r>
              <a:rPr lang="en" sz="1800">
                <a:solidFill>
                  <a:schemeClr val="dk1"/>
                </a:solidFill>
                <a:latin typeface="Calibri"/>
                <a:ea typeface="Calibri"/>
                <a:cs typeface="Calibri"/>
                <a:sym typeface="Calibri"/>
              </a:rPr>
              <a:t>NSSLHA Bumper/Laptop Stickers</a:t>
            </a:r>
          </a:p>
          <a:p>
            <a:pPr lvl="0" rtl="0">
              <a:lnSpc>
                <a:spcPct val="115000"/>
              </a:lnSpc>
              <a:spcBef>
                <a:spcPts val="0"/>
              </a:spcBef>
              <a:buNone/>
            </a:pPr>
            <a:r>
              <a:rPr lang="en" sz="1800">
                <a:solidFill>
                  <a:schemeClr val="dk1"/>
                </a:solidFill>
              </a:rPr>
              <a:t>•</a:t>
            </a:r>
            <a:r>
              <a:rPr lang="en" sz="1800">
                <a:solidFill>
                  <a:schemeClr val="dk1"/>
                </a:solidFill>
                <a:latin typeface="Calibri"/>
                <a:ea typeface="Calibri"/>
                <a:cs typeface="Calibri"/>
                <a:sym typeface="Calibri"/>
              </a:rPr>
              <a:t>NSSLHA Pins</a:t>
            </a:r>
          </a:p>
          <a:p>
            <a:pPr lvl="0" rtl="0">
              <a:lnSpc>
                <a:spcPct val="115000"/>
              </a:lnSpc>
              <a:spcBef>
                <a:spcPts val="0"/>
              </a:spcBef>
              <a:buNone/>
            </a:pPr>
            <a:r>
              <a:t/>
            </a:r>
            <a:endParaRPr sz="1800">
              <a:solidFill>
                <a:schemeClr val="dk1"/>
              </a:solidFill>
            </a:endParaRPr>
          </a:p>
          <a:p>
            <a:pPr lvl="0" rtl="0">
              <a:lnSpc>
                <a:spcPct val="115000"/>
              </a:lnSpc>
              <a:spcBef>
                <a:spcPts val="0"/>
              </a:spcBef>
              <a:buNone/>
            </a:pPr>
            <a:r>
              <a:rPr lang="en" sz="1800">
                <a:solidFill>
                  <a:schemeClr val="dk1"/>
                </a:solidFill>
                <a:latin typeface="Calibri"/>
                <a:ea typeface="Calibri"/>
                <a:cs typeface="Calibri"/>
                <a:sym typeface="Calibri"/>
              </a:rPr>
              <a:t>-</a:t>
            </a:r>
            <a:r>
              <a:rPr b="1" lang="en" sz="1800">
                <a:solidFill>
                  <a:schemeClr val="dk1"/>
                </a:solidFill>
                <a:latin typeface="Calibri"/>
                <a:ea typeface="Calibri"/>
                <a:cs typeface="Calibri"/>
                <a:sym typeface="Calibri"/>
              </a:rPr>
              <a:t>End of the Semester Raffle</a:t>
            </a:r>
          </a:p>
          <a:p>
            <a:pPr lvl="0" rtl="0">
              <a:lnSpc>
                <a:spcPct val="115000"/>
              </a:lnSpc>
              <a:spcBef>
                <a:spcPts val="0"/>
              </a:spcBef>
              <a:buNone/>
            </a:pPr>
            <a:r>
              <a:rPr lang="en" sz="1800">
                <a:solidFill>
                  <a:schemeClr val="dk1"/>
                </a:solidFill>
                <a:latin typeface="Calibri"/>
                <a:ea typeface="Calibri"/>
                <a:cs typeface="Calibri"/>
                <a:sym typeface="Calibri"/>
              </a:rPr>
              <a:t>Each meeting and socials, we will be selling raffle tickets</a:t>
            </a:r>
          </a:p>
          <a:p>
            <a:pPr lvl="0" rtl="0">
              <a:lnSpc>
                <a:spcPct val="115000"/>
              </a:lnSpc>
              <a:spcBef>
                <a:spcPts val="0"/>
              </a:spcBef>
              <a:buNone/>
            </a:pPr>
            <a:r>
              <a:rPr lang="en" sz="1800">
                <a:solidFill>
                  <a:schemeClr val="dk1"/>
                </a:solidFill>
                <a:latin typeface="Calibri"/>
                <a:ea typeface="Calibri"/>
                <a:cs typeface="Calibri"/>
                <a:sym typeface="Calibri"/>
              </a:rPr>
              <a:t>Last meeting of the semester, one lucky member will win a NSSLHA gift basket</a:t>
            </a:r>
          </a:p>
          <a:p>
            <a:pPr lvl="0" rtl="0">
              <a:lnSpc>
                <a:spcPct val="115000"/>
              </a:lnSpc>
              <a:spcBef>
                <a:spcPts val="0"/>
              </a:spcBef>
              <a:buNone/>
            </a:pPr>
            <a:r>
              <a:rPr lang="en" sz="1800">
                <a:solidFill>
                  <a:schemeClr val="dk1"/>
                </a:solidFill>
                <a:latin typeface="Calibri"/>
                <a:ea typeface="Calibri"/>
                <a:cs typeface="Calibri"/>
                <a:sym typeface="Calibri"/>
              </a:rPr>
              <a:t>All proceeds go to the NSSLHA club budget so please support !!</a:t>
            </a:r>
          </a:p>
        </p:txBody>
      </p:sp>
      <p:pic>
        <p:nvPicPr>
          <p:cNvPr id="155" name="Shape 155"/>
          <p:cNvPicPr preferRelativeResize="0"/>
          <p:nvPr/>
        </p:nvPicPr>
        <p:blipFill>
          <a:blip r:embed="rId3">
            <a:alphaModFix/>
          </a:blip>
          <a:stretch>
            <a:fillRect/>
          </a:stretch>
        </p:blipFill>
        <p:spPr>
          <a:xfrm>
            <a:off x="6661225" y="1931673"/>
            <a:ext cx="1923125" cy="19231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pic>
        <p:nvPicPr>
          <p:cNvPr id="160" name="Shape 160"/>
          <p:cNvPicPr preferRelativeResize="0"/>
          <p:nvPr/>
        </p:nvPicPr>
        <p:blipFill>
          <a:blip r:embed="rId3">
            <a:alphaModFix/>
          </a:blip>
          <a:stretch>
            <a:fillRect/>
          </a:stretch>
        </p:blipFill>
        <p:spPr>
          <a:xfrm>
            <a:off x="577249" y="438975"/>
            <a:ext cx="8215599" cy="938925"/>
          </a:xfrm>
          <a:prstGeom prst="rect">
            <a:avLst/>
          </a:prstGeom>
          <a:noFill/>
          <a:ln>
            <a:noFill/>
          </a:ln>
        </p:spPr>
      </p:pic>
      <p:pic>
        <p:nvPicPr>
          <p:cNvPr id="161" name="Shape 161"/>
          <p:cNvPicPr preferRelativeResize="0"/>
          <p:nvPr/>
        </p:nvPicPr>
        <p:blipFill>
          <a:blip r:embed="rId4">
            <a:alphaModFix/>
          </a:blip>
          <a:stretch>
            <a:fillRect/>
          </a:stretch>
        </p:blipFill>
        <p:spPr>
          <a:xfrm>
            <a:off x="2422150" y="1431575"/>
            <a:ext cx="3371850" cy="34099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Public Relations Chair: Zoreen Syed</a:t>
            </a:r>
          </a:p>
        </p:txBody>
      </p:sp>
      <p:sp>
        <p:nvSpPr>
          <p:cNvPr id="167" name="Shape 167"/>
          <p:cNvSpPr txBox="1"/>
          <p:nvPr>
            <p:ph idx="1" type="body"/>
          </p:nvPr>
        </p:nvSpPr>
        <p:spPr>
          <a:xfrm>
            <a:off x="457200" y="1123950"/>
            <a:ext cx="4922700" cy="3830700"/>
          </a:xfrm>
          <a:prstGeom prst="rect">
            <a:avLst/>
          </a:prstGeom>
        </p:spPr>
        <p:txBody>
          <a:bodyPr anchorCtr="0" anchor="t" bIns="91425" lIns="91425" rIns="91425" tIns="91425">
            <a:noAutofit/>
          </a:bodyPr>
          <a:lstStyle/>
          <a:p>
            <a:pPr rtl="0">
              <a:spcBef>
                <a:spcPts val="0"/>
              </a:spcBef>
              <a:buNone/>
            </a:pPr>
            <a:r>
              <a:rPr lang="en"/>
              <a:t>Year: Senior (Speech)</a:t>
            </a:r>
          </a:p>
          <a:p>
            <a:pPr rtl="0">
              <a:spcBef>
                <a:spcPts val="0"/>
              </a:spcBef>
              <a:buNone/>
            </a:pPr>
            <a:r>
              <a:rPr lang="en"/>
              <a:t>Minor: Family, Youth and Community Sciences</a:t>
            </a:r>
          </a:p>
          <a:p>
            <a:pPr>
              <a:spcBef>
                <a:spcPts val="0"/>
              </a:spcBef>
              <a:buNone/>
            </a:pPr>
            <a:r>
              <a:rPr lang="en"/>
              <a:t>Fun Fact: Back in High School, I once auditioned for MTV’s Made. I wanted to be ‘Made’ into a Breakdancer!</a:t>
            </a:r>
          </a:p>
        </p:txBody>
      </p:sp>
      <p:pic>
        <p:nvPicPr>
          <p:cNvPr id="168" name="Shape 168"/>
          <p:cNvPicPr preferRelativeResize="0"/>
          <p:nvPr/>
        </p:nvPicPr>
        <p:blipFill>
          <a:blip r:embed="rId3">
            <a:alphaModFix/>
          </a:blip>
          <a:stretch>
            <a:fillRect/>
          </a:stretch>
        </p:blipFill>
        <p:spPr>
          <a:xfrm>
            <a:off x="5180775" y="1357450"/>
            <a:ext cx="3618020" cy="35684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title"/>
          </p:nvPr>
        </p:nvSpPr>
        <p:spPr>
          <a:xfrm>
            <a:off x="457200" y="1480173"/>
            <a:ext cx="8229600" cy="635999"/>
          </a:xfrm>
          <a:prstGeom prst="rect">
            <a:avLst/>
          </a:prstGeom>
        </p:spPr>
        <p:txBody>
          <a:bodyPr anchorCtr="0" anchor="b" bIns="91425" lIns="91425" rIns="91425" tIns="91425">
            <a:noAutofit/>
          </a:bodyPr>
          <a:lstStyle/>
          <a:p>
            <a:pPr>
              <a:spcBef>
                <a:spcPts val="0"/>
              </a:spcBef>
              <a:buNone/>
            </a:pPr>
            <a:r>
              <a:rPr lang="en"/>
              <a:t>President: Morgan Billinger</a:t>
            </a:r>
          </a:p>
        </p:txBody>
      </p:sp>
      <p:sp>
        <p:nvSpPr>
          <p:cNvPr id="47" name="Shape 47"/>
          <p:cNvSpPr txBox="1"/>
          <p:nvPr>
            <p:ph idx="1" type="body"/>
          </p:nvPr>
        </p:nvSpPr>
        <p:spPr>
          <a:xfrm>
            <a:off x="457200" y="1200150"/>
            <a:ext cx="3886800" cy="3725699"/>
          </a:xfrm>
          <a:prstGeom prst="rect">
            <a:avLst/>
          </a:prstGeom>
        </p:spPr>
        <p:txBody>
          <a:bodyPr anchorCtr="0" anchor="t" bIns="91425" lIns="91425" rIns="91425" tIns="91425">
            <a:noAutofit/>
          </a:bodyPr>
          <a:lstStyle/>
          <a:p>
            <a:pPr rtl="0">
              <a:spcBef>
                <a:spcPts val="0"/>
              </a:spcBef>
              <a:buNone/>
            </a:pPr>
            <a:r>
              <a:rPr lang="en"/>
              <a:t>Minor: Linguistics</a:t>
            </a:r>
          </a:p>
          <a:p>
            <a:pPr rtl="0">
              <a:spcBef>
                <a:spcPts val="0"/>
              </a:spcBef>
              <a:buNone/>
            </a:pPr>
            <a:r>
              <a:rPr lang="en"/>
              <a:t>Status: Senior (Speechie)</a:t>
            </a:r>
          </a:p>
          <a:p>
            <a:pPr>
              <a:spcBef>
                <a:spcPts val="0"/>
              </a:spcBef>
              <a:buNone/>
            </a:pPr>
            <a:r>
              <a:rPr lang="en"/>
              <a:t>Fun Fact: I studied abroad this past summer in  London, England. </a:t>
            </a:r>
          </a:p>
        </p:txBody>
      </p:sp>
      <p:pic>
        <p:nvPicPr>
          <p:cNvPr id="48" name="Shape 48"/>
          <p:cNvPicPr preferRelativeResize="0"/>
          <p:nvPr/>
        </p:nvPicPr>
        <p:blipFill>
          <a:blip r:embed="rId3">
            <a:alphaModFix/>
          </a:blip>
          <a:stretch>
            <a:fillRect/>
          </a:stretch>
        </p:blipFill>
        <p:spPr>
          <a:xfrm>
            <a:off x="4746923" y="1350525"/>
            <a:ext cx="3462175" cy="3424947"/>
          </a:xfrm>
          <a:prstGeom prst="rect">
            <a:avLst/>
          </a:prstGeom>
          <a:noFill/>
          <a:ln>
            <a:noFill/>
          </a:ln>
        </p:spPr>
      </p:pic>
      <p:sp>
        <p:nvSpPr>
          <p:cNvPr id="49" name="Shape 49"/>
          <p:cNvSpPr txBox="1"/>
          <p:nvPr/>
        </p:nvSpPr>
        <p:spPr>
          <a:xfrm>
            <a:off x="196075" y="223675"/>
            <a:ext cx="7938599" cy="635999"/>
          </a:xfrm>
          <a:prstGeom prst="rect">
            <a:avLst/>
          </a:prstGeom>
          <a:noFill/>
          <a:ln>
            <a:noFill/>
          </a:ln>
        </p:spPr>
        <p:txBody>
          <a:bodyPr anchorCtr="0" anchor="t" bIns="91425" lIns="91425" rIns="91425" tIns="91425">
            <a:noAutofit/>
          </a:bodyPr>
          <a:lstStyle/>
          <a:p>
            <a:pPr lvl="0">
              <a:spcBef>
                <a:spcPts val="0"/>
              </a:spcBef>
              <a:buClr>
                <a:schemeClr val="dk1"/>
              </a:buClr>
              <a:buSzPct val="30555"/>
              <a:buFont typeface="Arial"/>
              <a:buNone/>
            </a:pPr>
            <a:r>
              <a:rPr b="1" lang="en" sz="3600">
                <a:solidFill>
                  <a:schemeClr val="lt1"/>
                </a:solidFill>
              </a:rPr>
              <a:t>President: Morgan Billinger</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Stay Up-to-Date With Us!</a:t>
            </a:r>
          </a:p>
        </p:txBody>
      </p:sp>
      <p:sp>
        <p:nvSpPr>
          <p:cNvPr id="174" name="Shape 174"/>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pPr>
            <a:r>
              <a:rPr lang="en"/>
              <a:t>#1 source - </a:t>
            </a:r>
            <a:r>
              <a:rPr lang="en" u="sng">
                <a:solidFill>
                  <a:schemeClr val="hlink"/>
                </a:solidFill>
                <a:hlinkClick r:id="rId3"/>
              </a:rPr>
              <a:t>http://nsslhaufl.weebly.com/</a:t>
            </a:r>
          </a:p>
          <a:p>
            <a:pPr lvl="0" rtl="0">
              <a:spcBef>
                <a:spcPts val="0"/>
              </a:spcBef>
              <a:buNone/>
            </a:pPr>
            <a:r>
              <a:t/>
            </a:r>
            <a:endParaRPr/>
          </a:p>
          <a:p>
            <a:pPr indent="-228600" lvl="0" marL="457200" rtl="0">
              <a:spcBef>
                <a:spcPts val="0"/>
              </a:spcBef>
            </a:pPr>
            <a:r>
              <a:rPr lang="en"/>
              <a:t>‘Like’ us on Facebook! - </a:t>
            </a:r>
            <a:r>
              <a:rPr lang="en" u="sng">
                <a:solidFill>
                  <a:schemeClr val="hlink"/>
                </a:solidFill>
                <a:hlinkClick r:id="rId4"/>
              </a:rPr>
              <a:t>Nsslha UF</a:t>
            </a:r>
            <a:r>
              <a:rPr lang="en"/>
              <a:t> </a:t>
            </a:r>
          </a:p>
          <a:p>
            <a:pPr indent="-228600" lvl="1" marL="914400" rtl="0">
              <a:spcBef>
                <a:spcPts val="0"/>
              </a:spcBef>
            </a:pPr>
            <a:r>
              <a:rPr lang="en"/>
              <a:t>Join our group - </a:t>
            </a:r>
            <a:r>
              <a:rPr lang="en" u="sng">
                <a:solidFill>
                  <a:schemeClr val="hlink"/>
                </a:solidFill>
                <a:hlinkClick r:id="rId5"/>
              </a:rPr>
              <a:t>NSSLHA at UF</a:t>
            </a:r>
          </a:p>
          <a:p>
            <a:pPr indent="0" marL="0" rtl="0">
              <a:spcBef>
                <a:spcPts val="0"/>
              </a:spcBef>
              <a:buNone/>
            </a:pPr>
            <a:r>
              <a:t/>
            </a:r>
            <a:endParaRPr/>
          </a:p>
          <a:p>
            <a:pPr indent="-228600" lvl="0" marL="457200" rtl="0">
              <a:spcBef>
                <a:spcPts val="0"/>
              </a:spcBef>
            </a:pPr>
            <a:r>
              <a:rPr lang="en"/>
              <a:t>Follow us on Instagram @nsslhagators</a:t>
            </a:r>
          </a:p>
          <a:p>
            <a:pPr>
              <a:spcBef>
                <a:spcPts val="0"/>
              </a:spcBef>
              <a:buNone/>
            </a:pPr>
            <a:r>
              <a:t/>
            </a: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G. Paul Moore Symposium Chair: Lena Wedeen</a:t>
            </a:r>
          </a:p>
        </p:txBody>
      </p:sp>
      <p:sp>
        <p:nvSpPr>
          <p:cNvPr id="180" name="Shape 180"/>
          <p:cNvSpPr txBox="1"/>
          <p:nvPr>
            <p:ph idx="1" type="body"/>
          </p:nvPr>
        </p:nvSpPr>
        <p:spPr>
          <a:xfrm>
            <a:off x="457200" y="1200150"/>
            <a:ext cx="4644900" cy="3725699"/>
          </a:xfrm>
          <a:prstGeom prst="rect">
            <a:avLst/>
          </a:prstGeom>
        </p:spPr>
        <p:txBody>
          <a:bodyPr anchorCtr="0" anchor="t" bIns="91425" lIns="91425" rIns="91425" tIns="91425">
            <a:noAutofit/>
          </a:bodyPr>
          <a:lstStyle/>
          <a:p>
            <a:pPr indent="-228600" lvl="0" marL="457200" rtl="0">
              <a:spcBef>
                <a:spcPts val="0"/>
              </a:spcBef>
            </a:pPr>
            <a:r>
              <a:rPr lang="en"/>
              <a:t>Year: Senior, </a:t>
            </a:r>
          </a:p>
          <a:p>
            <a:pPr indent="-228600" lvl="0" marL="457200" rtl="0">
              <a:spcBef>
                <a:spcPts val="0"/>
              </a:spcBef>
            </a:pPr>
            <a:r>
              <a:rPr lang="en"/>
              <a:t>SLP</a:t>
            </a:r>
          </a:p>
          <a:p>
            <a:pPr indent="-228600" lvl="0" marL="457200" rtl="0">
              <a:spcBef>
                <a:spcPts val="0"/>
              </a:spcBef>
            </a:pPr>
            <a:r>
              <a:rPr lang="en"/>
              <a:t>Interested</a:t>
            </a:r>
          </a:p>
          <a:p>
            <a:pPr lvl="0" rtl="0">
              <a:spcBef>
                <a:spcPts val="0"/>
              </a:spcBef>
              <a:buNone/>
            </a:pPr>
            <a:r>
              <a:rPr lang="en"/>
              <a:t> in pediatrics</a:t>
            </a:r>
          </a:p>
          <a:p>
            <a:pPr indent="-228600" lvl="0" marL="457200" rtl="0">
              <a:spcBef>
                <a:spcPts val="0"/>
              </a:spcBef>
            </a:pPr>
            <a:r>
              <a:rPr lang="en"/>
              <a:t>Fun Fact! I’ve been</a:t>
            </a:r>
          </a:p>
          <a:p>
            <a:pPr lvl="0">
              <a:spcBef>
                <a:spcPts val="0"/>
              </a:spcBef>
              <a:buNone/>
            </a:pPr>
            <a:r>
              <a:rPr lang="en"/>
              <a:t> snowmobiling in Jacksonhole, WY</a:t>
            </a:r>
          </a:p>
        </p:txBody>
      </p:sp>
      <p:pic>
        <p:nvPicPr>
          <p:cNvPr id="181" name="Shape 181"/>
          <p:cNvPicPr preferRelativeResize="0"/>
          <p:nvPr/>
        </p:nvPicPr>
        <p:blipFill>
          <a:blip r:embed="rId3">
            <a:alphaModFix/>
          </a:blip>
          <a:stretch>
            <a:fillRect/>
          </a:stretch>
        </p:blipFill>
        <p:spPr>
          <a:xfrm>
            <a:off x="5171098" y="1400612"/>
            <a:ext cx="2918250" cy="332477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sz="3300"/>
              <a:t>G. Paul Moore Symposium Co-Chair: Angela Andersen</a:t>
            </a:r>
          </a:p>
        </p:txBody>
      </p:sp>
      <p:sp>
        <p:nvSpPr>
          <p:cNvPr id="187" name="Shape 187"/>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Year: Junior (Speech)</a:t>
            </a:r>
          </a:p>
          <a:p>
            <a:pPr rtl="0">
              <a:spcBef>
                <a:spcPts val="0"/>
              </a:spcBef>
              <a:buNone/>
            </a:pPr>
            <a:r>
              <a:rPr lang="en"/>
              <a:t>Minor: Disabilities in</a:t>
            </a:r>
          </a:p>
          <a:p>
            <a:pPr rtl="0">
              <a:spcBef>
                <a:spcPts val="0"/>
              </a:spcBef>
              <a:buNone/>
            </a:pPr>
            <a:r>
              <a:rPr lang="en"/>
              <a:t>Society</a:t>
            </a:r>
          </a:p>
          <a:p>
            <a:pPr rtl="0">
              <a:spcBef>
                <a:spcPts val="0"/>
              </a:spcBef>
              <a:buNone/>
            </a:pPr>
            <a:r>
              <a:rPr lang="en"/>
              <a:t>Fun Fact: I came face-</a:t>
            </a:r>
          </a:p>
          <a:p>
            <a:pPr rtl="0">
              <a:spcBef>
                <a:spcPts val="0"/>
              </a:spcBef>
              <a:buNone/>
            </a:pPr>
            <a:r>
              <a:rPr lang="en"/>
              <a:t>to-face with a shark </a:t>
            </a:r>
          </a:p>
          <a:p>
            <a:pPr>
              <a:spcBef>
                <a:spcPts val="0"/>
              </a:spcBef>
              <a:buNone/>
            </a:pPr>
            <a:r>
              <a:rPr lang="en"/>
              <a:t>on my cruise this summer.</a:t>
            </a:r>
          </a:p>
        </p:txBody>
      </p:sp>
      <p:pic>
        <p:nvPicPr>
          <p:cNvPr id="188" name="Shape 188"/>
          <p:cNvPicPr preferRelativeResize="0"/>
          <p:nvPr/>
        </p:nvPicPr>
        <p:blipFill rotWithShape="1">
          <a:blip r:embed="rId3">
            <a:alphaModFix/>
          </a:blip>
          <a:srcRect b="0" l="13505" r="28877" t="9861"/>
          <a:stretch/>
        </p:blipFill>
        <p:spPr>
          <a:xfrm>
            <a:off x="5116000" y="1300175"/>
            <a:ext cx="3570800" cy="37257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38th Annual G. Paul Moore Symposium!</a:t>
            </a:r>
          </a:p>
        </p:txBody>
      </p:sp>
      <p:sp>
        <p:nvSpPr>
          <p:cNvPr id="194" name="Shape 194"/>
          <p:cNvSpPr txBox="1"/>
          <p:nvPr>
            <p:ph idx="1" type="body"/>
          </p:nvPr>
        </p:nvSpPr>
        <p:spPr>
          <a:xfrm>
            <a:off x="275100" y="1140900"/>
            <a:ext cx="8593799" cy="1580399"/>
          </a:xfrm>
          <a:prstGeom prst="rect">
            <a:avLst/>
          </a:prstGeom>
        </p:spPr>
        <p:txBody>
          <a:bodyPr anchorCtr="0" anchor="t" bIns="91425" lIns="91425" rIns="91425" tIns="91425">
            <a:noAutofit/>
          </a:bodyPr>
          <a:lstStyle/>
          <a:p>
            <a:pPr rtl="0" algn="ctr">
              <a:spcBef>
                <a:spcPts val="0"/>
              </a:spcBef>
              <a:buNone/>
            </a:pPr>
            <a:r>
              <a:rPr lang="en" sz="2600"/>
              <a:t>February 2nd and 3rd, 2016</a:t>
            </a:r>
          </a:p>
          <a:p>
            <a:pPr lvl="0" rtl="0" algn="ctr">
              <a:spcBef>
                <a:spcPts val="0"/>
              </a:spcBef>
              <a:buNone/>
            </a:pPr>
            <a:r>
              <a:rPr lang="en" sz="2600"/>
              <a:t>AuD Speaker: Dr. David Zapala</a:t>
            </a:r>
          </a:p>
          <a:p>
            <a:pPr lvl="0" algn="ctr">
              <a:spcBef>
                <a:spcPts val="0"/>
              </a:spcBef>
              <a:buClr>
                <a:schemeClr val="dk1"/>
              </a:buClr>
              <a:buSzPct val="42307"/>
              <a:buFont typeface="Arial"/>
              <a:buNone/>
            </a:pPr>
            <a:r>
              <a:rPr lang="en" sz="2600"/>
              <a:t>SLP Speaker: Dr. Jana Oetting</a:t>
            </a:r>
          </a:p>
        </p:txBody>
      </p:sp>
      <p:pic>
        <p:nvPicPr>
          <p:cNvPr id="195" name="Shape 195"/>
          <p:cNvPicPr preferRelativeResize="0"/>
          <p:nvPr/>
        </p:nvPicPr>
        <p:blipFill>
          <a:blip r:embed="rId3">
            <a:alphaModFix/>
          </a:blip>
          <a:stretch>
            <a:fillRect/>
          </a:stretch>
        </p:blipFill>
        <p:spPr>
          <a:xfrm>
            <a:off x="2962801" y="2798825"/>
            <a:ext cx="3218398" cy="2137025"/>
          </a:xfrm>
          <a:prstGeom prst="rect">
            <a:avLst/>
          </a:prstGeom>
          <a:noFill/>
          <a:ln>
            <a:noFill/>
          </a:ln>
        </p:spPr>
      </p:pic>
      <p:pic>
        <p:nvPicPr>
          <p:cNvPr id="196" name="Shape 196"/>
          <p:cNvPicPr preferRelativeResize="0"/>
          <p:nvPr/>
        </p:nvPicPr>
        <p:blipFill>
          <a:blip r:embed="rId4">
            <a:alphaModFix/>
          </a:blip>
          <a:stretch>
            <a:fillRect/>
          </a:stretch>
        </p:blipFill>
        <p:spPr>
          <a:xfrm>
            <a:off x="218308" y="3104500"/>
            <a:ext cx="2522891" cy="1892174"/>
          </a:xfrm>
          <a:prstGeom prst="rect">
            <a:avLst/>
          </a:prstGeom>
          <a:noFill/>
          <a:ln>
            <a:noFill/>
          </a:ln>
        </p:spPr>
      </p:pic>
      <p:pic>
        <p:nvPicPr>
          <p:cNvPr id="197" name="Shape 197"/>
          <p:cNvPicPr preferRelativeResize="0"/>
          <p:nvPr/>
        </p:nvPicPr>
        <p:blipFill>
          <a:blip r:embed="rId5">
            <a:alphaModFix/>
          </a:blip>
          <a:stretch>
            <a:fillRect/>
          </a:stretch>
        </p:blipFill>
        <p:spPr>
          <a:xfrm>
            <a:off x="6562875" y="3104499"/>
            <a:ext cx="2123924" cy="183135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sz="3000"/>
              <a:t>Stride Against Silence Chair: Sarah Falls</a:t>
            </a:r>
          </a:p>
        </p:txBody>
      </p:sp>
      <p:sp>
        <p:nvSpPr>
          <p:cNvPr id="203" name="Shape 203"/>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Year: Senior (Speech)</a:t>
            </a:r>
          </a:p>
          <a:p>
            <a:pPr rtl="0">
              <a:spcBef>
                <a:spcPts val="0"/>
              </a:spcBef>
              <a:buNone/>
            </a:pPr>
            <a:r>
              <a:rPr lang="en"/>
              <a:t>Minor: Educational Studies</a:t>
            </a:r>
          </a:p>
          <a:p>
            <a:pPr rtl="0">
              <a:spcBef>
                <a:spcPts val="0"/>
              </a:spcBef>
              <a:buNone/>
            </a:pPr>
            <a:r>
              <a:rPr lang="en"/>
              <a:t>Fun Fact: I studied abroad</a:t>
            </a:r>
          </a:p>
          <a:p>
            <a:pPr rtl="0">
              <a:spcBef>
                <a:spcPts val="0"/>
              </a:spcBef>
              <a:buNone/>
            </a:pPr>
            <a:r>
              <a:rPr lang="en"/>
              <a:t>in Florence, Italy this summer!</a:t>
            </a:r>
          </a:p>
          <a:p>
            <a:pPr rtl="0">
              <a:spcBef>
                <a:spcPts val="0"/>
              </a:spcBef>
              <a:buNone/>
            </a:pPr>
            <a:r>
              <a:rPr lang="en"/>
              <a:t>I was able to travel to France, </a:t>
            </a:r>
          </a:p>
          <a:p>
            <a:pPr>
              <a:spcBef>
                <a:spcPts val="0"/>
              </a:spcBef>
              <a:buNone/>
            </a:pPr>
            <a:r>
              <a:rPr lang="en"/>
              <a:t>Germany, and Austria.</a:t>
            </a:r>
          </a:p>
        </p:txBody>
      </p:sp>
      <p:pic>
        <p:nvPicPr>
          <p:cNvPr id="204" name="Shape 204"/>
          <p:cNvPicPr preferRelativeResize="0"/>
          <p:nvPr/>
        </p:nvPicPr>
        <p:blipFill>
          <a:blip r:embed="rId3">
            <a:alphaModFix/>
          </a:blip>
          <a:stretch>
            <a:fillRect/>
          </a:stretch>
        </p:blipFill>
        <p:spPr>
          <a:xfrm>
            <a:off x="5910500" y="1305525"/>
            <a:ext cx="2852502" cy="372570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sz="2600"/>
              <a:t>Stride Against Silence Co-Chair: Brittany Schmidt</a:t>
            </a:r>
          </a:p>
        </p:txBody>
      </p:sp>
      <p:sp>
        <p:nvSpPr>
          <p:cNvPr id="210" name="Shape 210"/>
          <p:cNvSpPr txBox="1"/>
          <p:nvPr>
            <p:ph idx="1" type="body"/>
          </p:nvPr>
        </p:nvSpPr>
        <p:spPr>
          <a:xfrm>
            <a:off x="457200" y="1200150"/>
            <a:ext cx="5882100" cy="3725699"/>
          </a:xfrm>
          <a:prstGeom prst="rect">
            <a:avLst/>
          </a:prstGeom>
        </p:spPr>
        <p:txBody>
          <a:bodyPr anchorCtr="0" anchor="t" bIns="91425" lIns="91425" rIns="91425" tIns="91425">
            <a:noAutofit/>
          </a:bodyPr>
          <a:lstStyle/>
          <a:p>
            <a:pPr rtl="0">
              <a:spcBef>
                <a:spcPts val="0"/>
              </a:spcBef>
              <a:buNone/>
            </a:pPr>
            <a:r>
              <a:rPr lang="en"/>
              <a:t>Year: Junior (Speech)</a:t>
            </a:r>
          </a:p>
          <a:p>
            <a:pPr rtl="0">
              <a:spcBef>
                <a:spcPts val="0"/>
              </a:spcBef>
              <a:buNone/>
            </a:pPr>
            <a:r>
              <a:rPr lang="en"/>
              <a:t>Minors: Linguistics and Business Administration</a:t>
            </a:r>
          </a:p>
          <a:p>
            <a:pPr rtl="0">
              <a:spcBef>
                <a:spcPts val="0"/>
              </a:spcBef>
              <a:buNone/>
            </a:pPr>
            <a:r>
              <a:rPr lang="en"/>
              <a:t>Fun Fact: I’m a concert junkie; I’m going to (at least) three this semester: Alt-J, Walk the Moon, and Big Ticket Fest.</a:t>
            </a:r>
          </a:p>
          <a:p>
            <a:pPr>
              <a:spcBef>
                <a:spcPts val="0"/>
              </a:spcBef>
              <a:buNone/>
            </a:pPr>
            <a:r>
              <a:t/>
            </a:r>
            <a:endParaRPr/>
          </a:p>
        </p:txBody>
      </p:sp>
      <p:pic>
        <p:nvPicPr>
          <p:cNvPr id="211" name="Shape 211"/>
          <p:cNvPicPr preferRelativeResize="0"/>
          <p:nvPr/>
        </p:nvPicPr>
        <p:blipFill>
          <a:blip r:embed="rId3">
            <a:alphaModFix/>
          </a:blip>
          <a:stretch>
            <a:fillRect/>
          </a:stretch>
        </p:blipFill>
        <p:spPr>
          <a:xfrm>
            <a:off x="6479868" y="1302775"/>
            <a:ext cx="2495431" cy="37257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Stride Against Silence 5K - 3/12/16</a:t>
            </a:r>
          </a:p>
        </p:txBody>
      </p:sp>
      <p:sp>
        <p:nvSpPr>
          <p:cNvPr id="217" name="Shape 21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An annual 5K run/walk (spring semester) that benefits the Cochlear Implant Department at the UF Health Speech and Hearing Center</a:t>
            </a:r>
          </a:p>
          <a:p>
            <a:pPr indent="-342900" lvl="0" marL="457200" rtl="0">
              <a:spcBef>
                <a:spcPts val="0"/>
              </a:spcBef>
              <a:buSzPct val="100000"/>
              <a:buChar char="-"/>
            </a:pPr>
            <a:r>
              <a:rPr lang="en" sz="1800"/>
              <a:t>More information on committees and the 5K to come</a:t>
            </a:r>
          </a:p>
        </p:txBody>
      </p:sp>
      <p:pic>
        <p:nvPicPr>
          <p:cNvPr id="218" name="Shape 218"/>
          <p:cNvPicPr preferRelativeResize="0"/>
          <p:nvPr/>
        </p:nvPicPr>
        <p:blipFill>
          <a:blip r:embed="rId3">
            <a:alphaModFix/>
          </a:blip>
          <a:stretch>
            <a:fillRect/>
          </a:stretch>
        </p:blipFill>
        <p:spPr>
          <a:xfrm rot="10">
            <a:off x="2937899" y="2243879"/>
            <a:ext cx="3430524" cy="2730115"/>
          </a:xfrm>
          <a:prstGeom prst="rect">
            <a:avLst/>
          </a:prstGeom>
          <a:noFill/>
          <a:ln>
            <a:noFill/>
          </a:ln>
        </p:spPr>
      </p:pic>
      <p:pic>
        <p:nvPicPr>
          <p:cNvPr id="219" name="Shape 219"/>
          <p:cNvPicPr preferRelativeResize="0"/>
          <p:nvPr/>
        </p:nvPicPr>
        <p:blipFill>
          <a:blip r:embed="rId4">
            <a:alphaModFix/>
          </a:blip>
          <a:stretch>
            <a:fillRect/>
          </a:stretch>
        </p:blipFill>
        <p:spPr>
          <a:xfrm>
            <a:off x="311249" y="2638425"/>
            <a:ext cx="2283023" cy="1522025"/>
          </a:xfrm>
          <a:prstGeom prst="rect">
            <a:avLst/>
          </a:prstGeom>
          <a:noFill/>
          <a:ln>
            <a:noFill/>
          </a:ln>
        </p:spPr>
      </p:pic>
      <p:pic>
        <p:nvPicPr>
          <p:cNvPr id="220" name="Shape 220"/>
          <p:cNvPicPr preferRelativeResize="0"/>
          <p:nvPr/>
        </p:nvPicPr>
        <p:blipFill>
          <a:blip r:embed="rId5">
            <a:alphaModFix/>
          </a:blip>
          <a:stretch>
            <a:fillRect/>
          </a:stretch>
        </p:blipFill>
        <p:spPr>
          <a:xfrm>
            <a:off x="6559975" y="2607675"/>
            <a:ext cx="2375275" cy="1583524"/>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Go Gators! Go NSSLHA!</a:t>
            </a:r>
          </a:p>
        </p:txBody>
      </p:sp>
      <p:sp>
        <p:nvSpPr>
          <p:cNvPr id="226" name="Shape 226"/>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Please feel free to ask your officers questions if you have any, and get to know who is interested in the same things as you are! You can reach us through </a:t>
            </a:r>
            <a:r>
              <a:rPr lang="en" u="sng">
                <a:solidFill>
                  <a:schemeClr val="hlink"/>
                </a:solidFill>
                <a:hlinkClick r:id="rId3"/>
              </a:rPr>
              <a:t>nsslhagators@gmail.com</a:t>
            </a:r>
            <a:r>
              <a:rPr lang="en"/>
              <a:t> or through FB as well.</a:t>
            </a:r>
          </a:p>
          <a:p>
            <a:pPr algn="ctr">
              <a:spcBef>
                <a:spcPts val="0"/>
              </a:spcBef>
              <a:buNone/>
            </a:pPr>
            <a:r>
              <a:rPr lang="en"/>
              <a:t>Let’s have a great year!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President’s Notes</a:t>
            </a:r>
          </a:p>
        </p:txBody>
      </p:sp>
      <p:sp>
        <p:nvSpPr>
          <p:cNvPr id="55" name="Shape 55"/>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 Study Abroad? For </a:t>
            </a:r>
            <a:r>
              <a:rPr b="1" lang="en"/>
              <a:t>OUR</a:t>
            </a:r>
            <a:r>
              <a:rPr lang="en"/>
              <a:t> major???</a:t>
            </a:r>
          </a:p>
          <a:p>
            <a:pPr rtl="0">
              <a:spcBef>
                <a:spcPts val="0"/>
              </a:spcBef>
              <a:buNone/>
            </a:pPr>
            <a:r>
              <a:t/>
            </a:r>
            <a:endParaRPr/>
          </a:p>
          <a:p>
            <a:pPr>
              <a:spcBef>
                <a:spcPts val="0"/>
              </a:spcBef>
              <a:buNone/>
            </a:pPr>
            <a:r>
              <a:rPr lang="en"/>
              <a:t>http://www.international.fsu.edu/Types/College/England/ScienceandDisorders/CommunicationSD.aspx</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S.T.E.P Mentoring Program </a:t>
            </a:r>
          </a:p>
        </p:txBody>
      </p:sp>
      <p:sp>
        <p:nvSpPr>
          <p:cNvPr id="61" name="Shape 61"/>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lnSpc>
                <a:spcPct val="115000"/>
              </a:lnSpc>
              <a:spcBef>
                <a:spcPts val="0"/>
              </a:spcBef>
              <a:buNone/>
            </a:pPr>
            <a:r>
              <a:rPr lang="en" sz="1300">
                <a:solidFill>
                  <a:srgbClr val="212121"/>
                </a:solidFill>
              </a:rPr>
              <a:t> </a:t>
            </a:r>
          </a:p>
          <a:p>
            <a:pPr rtl="0">
              <a:lnSpc>
                <a:spcPct val="115000"/>
              </a:lnSpc>
              <a:spcBef>
                <a:spcPts val="0"/>
              </a:spcBef>
              <a:buNone/>
            </a:pPr>
            <a:r>
              <a:rPr lang="en" sz="1300">
                <a:solidFill>
                  <a:srgbClr val="212121"/>
                </a:solidFill>
              </a:rPr>
              <a:t>What is S.T.E.P?</a:t>
            </a:r>
          </a:p>
          <a:p>
            <a:pPr rtl="0">
              <a:lnSpc>
                <a:spcPct val="115000"/>
              </a:lnSpc>
              <a:spcBef>
                <a:spcPts val="0"/>
              </a:spcBef>
              <a:buNone/>
            </a:pPr>
            <a:r>
              <a:t/>
            </a:r>
            <a:endParaRPr sz="1300">
              <a:solidFill>
                <a:srgbClr val="212121"/>
              </a:solidFill>
            </a:endParaRPr>
          </a:p>
          <a:p>
            <a:pPr rtl="0">
              <a:lnSpc>
                <a:spcPct val="115000"/>
              </a:lnSpc>
              <a:spcBef>
                <a:spcPts val="0"/>
              </a:spcBef>
              <a:buNone/>
            </a:pPr>
            <a:r>
              <a:rPr lang="en" sz="1300">
                <a:solidFill>
                  <a:srgbClr val="212121"/>
                </a:solidFill>
              </a:rPr>
              <a:t>An annual ASHA sponsored mentoring program that provides  undergraduate students with a one to one connection to an experienced ASHA member. Some of the benefits of participating in this program include “getting guidance, resources, and opportunities especially designed for you, a mentor relationship that can last for a lifetime, and finally networking with over 1,500 mentees and mentors in the S.T.E.P. Community!”</a:t>
            </a:r>
          </a:p>
          <a:p>
            <a:pPr rtl="0">
              <a:lnSpc>
                <a:spcPct val="115000"/>
              </a:lnSpc>
              <a:spcBef>
                <a:spcPts val="0"/>
              </a:spcBef>
              <a:buNone/>
            </a:pPr>
            <a:r>
              <a:t/>
            </a:r>
            <a:endParaRPr sz="1300">
              <a:solidFill>
                <a:srgbClr val="212121"/>
              </a:solidFill>
            </a:endParaRPr>
          </a:p>
          <a:p>
            <a:pPr rtl="0">
              <a:spcBef>
                <a:spcPts val="0"/>
              </a:spcBef>
              <a:buNone/>
            </a:pPr>
            <a:r>
              <a:rPr lang="en" sz="1400"/>
              <a:t>Enrollment is open through</a:t>
            </a:r>
            <a:r>
              <a:rPr b="1" lang="en" sz="1400"/>
              <a:t> September 15! </a:t>
            </a:r>
          </a:p>
          <a:p>
            <a:pPr rtl="0">
              <a:spcBef>
                <a:spcPts val="0"/>
              </a:spcBef>
              <a:buNone/>
            </a:pPr>
            <a:r>
              <a:rPr b="1" lang="en" sz="1400"/>
              <a:t>You</a:t>
            </a:r>
            <a:r>
              <a:rPr b="1" lang="en" sz="1400" u="sng"/>
              <a:t> must </a:t>
            </a:r>
            <a:r>
              <a:rPr b="1" lang="en" sz="1400"/>
              <a:t>have an ASHA membership  in order to apply.</a:t>
            </a:r>
          </a:p>
          <a:p>
            <a:pPr rtl="0">
              <a:spcBef>
                <a:spcPts val="0"/>
              </a:spcBef>
              <a:buNone/>
            </a:pPr>
            <a:r>
              <a:t/>
            </a:r>
            <a:endParaRPr b="1" sz="1300"/>
          </a:p>
          <a:p>
            <a:pPr>
              <a:spcBef>
                <a:spcPts val="0"/>
              </a:spcBef>
              <a:buNone/>
            </a:pPr>
            <a:r>
              <a:rPr lang="en" sz="1300"/>
              <a:t>http://www.asha.org/students/mentoring/step/?utm_source=asha&amp;utm_medium=email&amp;utm_campaign=mrrstep082415</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155525" y="236128"/>
            <a:ext cx="8229600" cy="857400"/>
          </a:xfrm>
          <a:prstGeom prst="rect">
            <a:avLst/>
          </a:prstGeom>
        </p:spPr>
        <p:txBody>
          <a:bodyPr anchorCtr="0" anchor="b" bIns="91425" lIns="91425" rIns="91425" tIns="91425">
            <a:noAutofit/>
          </a:bodyPr>
          <a:lstStyle/>
          <a:p>
            <a:pPr>
              <a:spcBef>
                <a:spcPts val="0"/>
              </a:spcBef>
              <a:buNone/>
            </a:pPr>
            <a:r>
              <a:rPr lang="en"/>
              <a:t>Vice President: Emily King</a:t>
            </a:r>
          </a:p>
        </p:txBody>
      </p:sp>
      <p:sp>
        <p:nvSpPr>
          <p:cNvPr id="67" name="Shape 67"/>
          <p:cNvSpPr txBox="1"/>
          <p:nvPr>
            <p:ph idx="1" type="body"/>
          </p:nvPr>
        </p:nvSpPr>
        <p:spPr>
          <a:xfrm>
            <a:off x="155525" y="1200150"/>
            <a:ext cx="5118600" cy="3725699"/>
          </a:xfrm>
          <a:prstGeom prst="rect">
            <a:avLst/>
          </a:prstGeom>
        </p:spPr>
        <p:txBody>
          <a:bodyPr anchorCtr="0" anchor="t" bIns="91425" lIns="91425" rIns="91425" tIns="91425">
            <a:noAutofit/>
          </a:bodyPr>
          <a:lstStyle/>
          <a:p>
            <a:pPr rtl="0">
              <a:spcBef>
                <a:spcPts val="0"/>
              </a:spcBef>
              <a:buNone/>
            </a:pPr>
            <a:r>
              <a:rPr lang="en"/>
              <a:t>Major: CSD</a:t>
            </a:r>
          </a:p>
          <a:p>
            <a:pPr rtl="0">
              <a:spcBef>
                <a:spcPts val="0"/>
              </a:spcBef>
              <a:buNone/>
            </a:pPr>
            <a:r>
              <a:rPr lang="en"/>
              <a:t>Minors: Communication Studies, Linguistic Studies</a:t>
            </a:r>
          </a:p>
          <a:p>
            <a:pPr>
              <a:spcBef>
                <a:spcPts val="0"/>
              </a:spcBef>
              <a:buNone/>
            </a:pPr>
            <a:r>
              <a:rPr lang="en"/>
              <a:t>Fun Fact: I love to travel, and went on 10 small road trips with friends this summer. I even tried deep sea fishing</a:t>
            </a:r>
          </a:p>
        </p:txBody>
      </p:sp>
      <p:pic>
        <p:nvPicPr>
          <p:cNvPr id="68" name="Shape 68"/>
          <p:cNvPicPr preferRelativeResize="0"/>
          <p:nvPr/>
        </p:nvPicPr>
        <p:blipFill rotWithShape="1">
          <a:blip r:embed="rId3">
            <a:alphaModFix/>
          </a:blip>
          <a:srcRect b="9466" l="0" r="7918" t="7345"/>
          <a:stretch/>
        </p:blipFill>
        <p:spPr>
          <a:xfrm>
            <a:off x="5764075" y="1200150"/>
            <a:ext cx="3166675" cy="3814351"/>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Meetings</a:t>
            </a:r>
          </a:p>
        </p:txBody>
      </p:sp>
      <p:sp>
        <p:nvSpPr>
          <p:cNvPr id="74" name="Shape 74"/>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lgn="ctr">
              <a:spcBef>
                <a:spcPts val="0"/>
              </a:spcBef>
              <a:buNone/>
            </a:pPr>
            <a:r>
              <a:rPr lang="en"/>
              <a:t>Meetings are always Tuesdays in CSE Room E222</a:t>
            </a:r>
          </a:p>
          <a:p>
            <a:pPr rtl="0">
              <a:spcBef>
                <a:spcPts val="0"/>
              </a:spcBef>
              <a:buNone/>
            </a:pPr>
            <a:r>
              <a:rPr lang="en"/>
              <a:t>Today, 9/8 - Meet and Greet</a:t>
            </a:r>
          </a:p>
          <a:p>
            <a:pPr rtl="0">
              <a:spcBef>
                <a:spcPts val="0"/>
              </a:spcBef>
              <a:buNone/>
            </a:pPr>
            <a:r>
              <a:rPr lang="en"/>
              <a:t>10/13 - Dr. Logan (GRE + Grad Prep)</a:t>
            </a:r>
          </a:p>
          <a:p>
            <a:pPr rtl="0">
              <a:spcBef>
                <a:spcPts val="0"/>
              </a:spcBef>
              <a:buNone/>
            </a:pPr>
            <a:r>
              <a:rPr lang="en"/>
              <a:t>11/10 - Guest Speaker TBA</a:t>
            </a:r>
          </a:p>
          <a:p>
            <a:pPr>
              <a:spcBef>
                <a:spcPts val="0"/>
              </a:spcBef>
              <a:buNone/>
            </a:pPr>
            <a:r>
              <a:rPr lang="en"/>
              <a:t>12/8 - Guest Speaker TBA</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Secretary: Tyler Dwyer</a:t>
            </a:r>
          </a:p>
        </p:txBody>
      </p:sp>
      <p:sp>
        <p:nvSpPr>
          <p:cNvPr id="80" name="Shape 80"/>
          <p:cNvSpPr txBox="1"/>
          <p:nvPr>
            <p:ph idx="1" type="body"/>
          </p:nvPr>
        </p:nvSpPr>
        <p:spPr>
          <a:xfrm>
            <a:off x="457200" y="1200150"/>
            <a:ext cx="4674900" cy="3725699"/>
          </a:xfrm>
          <a:prstGeom prst="rect">
            <a:avLst/>
          </a:prstGeom>
        </p:spPr>
        <p:txBody>
          <a:bodyPr anchorCtr="0" anchor="t" bIns="91425" lIns="91425" rIns="91425" tIns="91425">
            <a:noAutofit/>
          </a:bodyPr>
          <a:lstStyle/>
          <a:p>
            <a:pPr rtl="0">
              <a:spcBef>
                <a:spcPts val="0"/>
              </a:spcBef>
              <a:buNone/>
            </a:pPr>
            <a:r>
              <a:rPr lang="en" sz="2800"/>
              <a:t>Year: Senior (Speech)</a:t>
            </a:r>
          </a:p>
          <a:p>
            <a:pPr rtl="0">
              <a:spcBef>
                <a:spcPts val="0"/>
              </a:spcBef>
              <a:buNone/>
            </a:pPr>
            <a:r>
              <a:rPr lang="en" sz="2800"/>
              <a:t>Minor: Disabilities in Society</a:t>
            </a:r>
          </a:p>
          <a:p>
            <a:pPr>
              <a:spcBef>
                <a:spcPts val="0"/>
              </a:spcBef>
              <a:buNone/>
            </a:pPr>
            <a:r>
              <a:rPr lang="en" sz="2800"/>
              <a:t>Fun fact: I am the oldest of 7. There is a bigger age gap between me and my youngest brother (20 yrs) than between my mom and I. (19 yrs)</a:t>
            </a:r>
          </a:p>
        </p:txBody>
      </p:sp>
      <p:pic>
        <p:nvPicPr>
          <p:cNvPr id="81" name="Shape 81"/>
          <p:cNvPicPr preferRelativeResize="0"/>
          <p:nvPr/>
        </p:nvPicPr>
        <p:blipFill rotWithShape="1">
          <a:blip r:embed="rId3">
            <a:alphaModFix/>
          </a:blip>
          <a:srcRect b="11762" l="0" r="0" t="0"/>
          <a:stretch/>
        </p:blipFill>
        <p:spPr>
          <a:xfrm>
            <a:off x="5200150" y="1063375"/>
            <a:ext cx="3616375" cy="37959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Points for Active Membership</a:t>
            </a:r>
          </a:p>
        </p:txBody>
      </p:sp>
      <p:sp>
        <p:nvSpPr>
          <p:cNvPr id="87" name="Shape 87"/>
          <p:cNvSpPr txBox="1"/>
          <p:nvPr>
            <p:ph idx="1" type="body"/>
          </p:nvPr>
        </p:nvSpPr>
        <p:spPr>
          <a:xfrm>
            <a:off x="457200" y="1200150"/>
            <a:ext cx="3883499" cy="3725699"/>
          </a:xfrm>
          <a:prstGeom prst="rect">
            <a:avLst/>
          </a:prstGeom>
        </p:spPr>
        <p:txBody>
          <a:bodyPr anchorCtr="0" anchor="t" bIns="91425" lIns="91425" rIns="91425" tIns="91425">
            <a:noAutofit/>
          </a:bodyPr>
          <a:lstStyle/>
          <a:p>
            <a:pPr rtl="0">
              <a:spcBef>
                <a:spcPts val="0"/>
              </a:spcBef>
              <a:buNone/>
            </a:pPr>
            <a:r>
              <a:rPr lang="en" sz="2600"/>
              <a:t>Fall Active Membership</a:t>
            </a:r>
          </a:p>
          <a:p>
            <a:pPr indent="-228600" lvl="0" marL="457200" rtl="0">
              <a:spcBef>
                <a:spcPts val="0"/>
              </a:spcBef>
              <a:buSzPct val="100000"/>
            </a:pPr>
            <a:r>
              <a:rPr lang="en" sz="2600"/>
              <a:t>3 meetings</a:t>
            </a:r>
          </a:p>
          <a:p>
            <a:pPr indent="-228600" lvl="0" marL="457200" rtl="0">
              <a:spcBef>
                <a:spcPts val="0"/>
              </a:spcBef>
              <a:buSzPct val="100000"/>
            </a:pPr>
            <a:r>
              <a:rPr lang="en" sz="2600"/>
              <a:t>3 services</a:t>
            </a:r>
          </a:p>
          <a:p>
            <a:pPr indent="-228600" lvl="0" marL="457200" rtl="0">
              <a:spcBef>
                <a:spcPts val="0"/>
              </a:spcBef>
              <a:buSzPct val="100000"/>
            </a:pPr>
            <a:r>
              <a:rPr lang="en" sz="2600"/>
              <a:t>2 fundraisers</a:t>
            </a:r>
          </a:p>
          <a:p>
            <a:pPr indent="-228600" lvl="0" marL="457200">
              <a:spcBef>
                <a:spcPts val="0"/>
              </a:spcBef>
              <a:buSzPct val="100000"/>
            </a:pPr>
            <a:r>
              <a:rPr lang="en" sz="2600"/>
              <a:t>2 socials</a:t>
            </a:r>
          </a:p>
        </p:txBody>
      </p:sp>
      <p:sp>
        <p:nvSpPr>
          <p:cNvPr id="88" name="Shape 88"/>
          <p:cNvSpPr txBox="1"/>
          <p:nvPr/>
        </p:nvSpPr>
        <p:spPr>
          <a:xfrm>
            <a:off x="4386975" y="1318375"/>
            <a:ext cx="4440899" cy="3507899"/>
          </a:xfrm>
          <a:prstGeom prst="rect">
            <a:avLst/>
          </a:prstGeom>
          <a:noFill/>
          <a:ln>
            <a:noFill/>
          </a:ln>
        </p:spPr>
        <p:txBody>
          <a:bodyPr anchorCtr="0" anchor="t" bIns="91425" lIns="91425" rIns="91425" tIns="91425">
            <a:noAutofit/>
          </a:bodyPr>
          <a:lstStyle/>
          <a:p>
            <a:pPr rtl="0">
              <a:spcBef>
                <a:spcPts val="0"/>
              </a:spcBef>
              <a:buNone/>
            </a:pPr>
            <a:r>
              <a:rPr lang="en" sz="2600"/>
              <a:t>Spring Active Membership</a:t>
            </a:r>
          </a:p>
          <a:p>
            <a:pPr indent="-355600" lvl="0" marL="457200" rtl="0">
              <a:spcBef>
                <a:spcPts val="0"/>
              </a:spcBef>
              <a:buSzPct val="100000"/>
              <a:buChar char="●"/>
            </a:pPr>
            <a:r>
              <a:rPr lang="en" sz="2000"/>
              <a:t>3 meetings</a:t>
            </a:r>
          </a:p>
          <a:p>
            <a:pPr indent="-355600" lvl="0" marL="457200" rtl="0">
              <a:spcBef>
                <a:spcPts val="0"/>
              </a:spcBef>
              <a:buSzPct val="100000"/>
              <a:buChar char="●"/>
            </a:pPr>
            <a:r>
              <a:rPr lang="en" sz="2000"/>
              <a:t>3 services</a:t>
            </a:r>
          </a:p>
          <a:p>
            <a:pPr indent="-355600" lvl="1" marL="914400" rtl="0">
              <a:spcBef>
                <a:spcPts val="0"/>
              </a:spcBef>
              <a:buSzPct val="100000"/>
              <a:buChar char="○"/>
            </a:pPr>
            <a:r>
              <a:rPr lang="en" sz="2000"/>
              <a:t>1 is volunteering at Symposium</a:t>
            </a:r>
          </a:p>
          <a:p>
            <a:pPr indent="-355600" lvl="1" marL="914400" rtl="0">
              <a:spcBef>
                <a:spcPts val="0"/>
              </a:spcBef>
              <a:buSzPct val="100000"/>
              <a:buChar char="○"/>
            </a:pPr>
            <a:r>
              <a:rPr lang="en" sz="2000"/>
              <a:t>1 is volunteering at Stride</a:t>
            </a:r>
          </a:p>
          <a:p>
            <a:pPr indent="-355600" lvl="0" marL="457200" rtl="0">
              <a:spcBef>
                <a:spcPts val="0"/>
              </a:spcBef>
              <a:buSzPct val="100000"/>
              <a:buChar char="●"/>
            </a:pPr>
            <a:r>
              <a:rPr lang="en" sz="2000"/>
              <a:t>2 fundraisers</a:t>
            </a:r>
          </a:p>
          <a:p>
            <a:pPr indent="-355600" lvl="0" marL="457200" rtl="0">
              <a:spcBef>
                <a:spcPts val="0"/>
              </a:spcBef>
              <a:buSzPct val="100000"/>
              <a:buChar char="●"/>
            </a:pPr>
            <a:r>
              <a:rPr lang="en" sz="2000"/>
              <a:t>2 socials</a:t>
            </a:r>
          </a:p>
          <a:p>
            <a:pPr indent="-355600" lvl="0" marL="457200" rtl="0">
              <a:spcBef>
                <a:spcPts val="0"/>
              </a:spcBef>
              <a:buSzPct val="100000"/>
              <a:buChar char="●"/>
            </a:pPr>
            <a:r>
              <a:rPr lang="en" sz="2000"/>
              <a:t>1 Attend Symposium</a:t>
            </a:r>
          </a:p>
          <a:p>
            <a:pPr indent="-355600" lvl="0" marL="457200">
              <a:spcBef>
                <a:spcPts val="0"/>
              </a:spcBef>
              <a:buSzPct val="100000"/>
              <a:buChar char="●"/>
            </a:pPr>
            <a:r>
              <a:rPr lang="en" sz="2000"/>
              <a:t>1 Attend Stride Against Silence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153924"/>
            <a:ext cx="8229600" cy="909299"/>
          </a:xfrm>
          <a:prstGeom prst="rect">
            <a:avLst/>
          </a:prstGeom>
        </p:spPr>
        <p:txBody>
          <a:bodyPr anchorCtr="0" anchor="b" bIns="91425" lIns="91425" rIns="91425" tIns="91425">
            <a:noAutofit/>
          </a:bodyPr>
          <a:lstStyle/>
          <a:p>
            <a:pPr>
              <a:spcBef>
                <a:spcPts val="0"/>
              </a:spcBef>
              <a:buNone/>
            </a:pPr>
            <a:r>
              <a:rPr lang="en" sz="3400"/>
              <a:t>The Bare Minimum to be “active” (as in... go to more if you can)</a:t>
            </a:r>
          </a:p>
        </p:txBody>
      </p:sp>
      <p:sp>
        <p:nvSpPr>
          <p:cNvPr id="94" name="Shape 94"/>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lgn="ctr">
              <a:spcBef>
                <a:spcPts val="0"/>
              </a:spcBef>
              <a:buNone/>
            </a:pPr>
            <a:r>
              <a:rPr lang="en" sz="2000">
                <a:solidFill>
                  <a:srgbClr val="000000"/>
                </a:solidFill>
              </a:rPr>
              <a:t>  </a:t>
            </a:r>
            <a:r>
              <a:rPr b="1" lang="en" sz="2000">
                <a:solidFill>
                  <a:srgbClr val="000000"/>
                </a:solidFill>
              </a:rPr>
              <a:t>Email points to → tdwyer@ufl.edu</a:t>
            </a:r>
          </a:p>
          <a:p>
            <a:pPr rtl="0">
              <a:spcBef>
                <a:spcPts val="0"/>
              </a:spcBef>
              <a:buNone/>
            </a:pPr>
            <a:r>
              <a:rPr lang="en" sz="2000"/>
              <a:t>*Points are required to be active, but the goal is for you to go to things because you WANT to, not because you HAVE to. Be </a:t>
            </a:r>
            <a:r>
              <a:rPr b="1" lang="en" sz="2000"/>
              <a:t>involved,</a:t>
            </a:r>
            <a:r>
              <a:rPr lang="en" sz="2000"/>
              <a:t> not just “active.” (please)</a:t>
            </a:r>
          </a:p>
          <a:p>
            <a:pPr rtl="0">
              <a:spcBef>
                <a:spcPts val="0"/>
              </a:spcBef>
              <a:buNone/>
            </a:pPr>
            <a:r>
              <a:rPr lang="en" sz="2000"/>
              <a:t>**You get out of NSSLHA what you put into NSSLHA. Cliche but true</a:t>
            </a:r>
          </a:p>
          <a:p>
            <a:pPr lvl="0">
              <a:spcBef>
                <a:spcPts val="0"/>
              </a:spcBef>
              <a:buNone/>
            </a:pPr>
            <a:r>
              <a:rPr lang="en" sz="2000"/>
              <a:t>*** Seniors: If you are an active member for your full senior year,you will be eligible to receive cords for graduation. Everyone else: You will get something cool yet to be determined.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