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549DAE2-2424-441F-B501-B1CF939006C6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330B9E-ABE9-4AA2-8DB2-6F3DDDDE898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DAE2-2424-441F-B501-B1CF939006C6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B9E-ABE9-4AA2-8DB2-6F3DDDDE8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DAE2-2424-441F-B501-B1CF939006C6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4330B9E-ABE9-4AA2-8DB2-6F3DDDDE8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DAE2-2424-441F-B501-B1CF939006C6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B9E-ABE9-4AA2-8DB2-6F3DDDDE898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49DAE2-2424-441F-B501-B1CF939006C6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4330B9E-ABE9-4AA2-8DB2-6F3DDDDE898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DAE2-2424-441F-B501-B1CF939006C6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B9E-ABE9-4AA2-8DB2-6F3DDDDE89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DAE2-2424-441F-B501-B1CF939006C6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B9E-ABE9-4AA2-8DB2-6F3DDDDE898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DAE2-2424-441F-B501-B1CF939006C6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B9E-ABE9-4AA2-8DB2-6F3DDDDE898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DAE2-2424-441F-B501-B1CF939006C6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B9E-ABE9-4AA2-8DB2-6F3DDDDE8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DAE2-2424-441F-B501-B1CF939006C6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330B9E-ABE9-4AA2-8DB2-6F3DDDDE898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DAE2-2424-441F-B501-B1CF939006C6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B9E-ABE9-4AA2-8DB2-6F3DDDDE898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549DAE2-2424-441F-B501-B1CF939006C6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4330B9E-ABE9-4AA2-8DB2-6F3DDDDE89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5091" y="1981200"/>
            <a:ext cx="1981200" cy="2586360"/>
          </a:xfrm>
        </p:spPr>
        <p:txBody>
          <a:bodyPr>
            <a:normAutofit/>
          </a:bodyPr>
          <a:lstStyle/>
          <a:p>
            <a:r>
              <a:rPr lang="en-US" dirty="0" smtClean="0"/>
              <a:t>Why the GRE is only going to help you—not hurt you.</a:t>
            </a:r>
          </a:p>
          <a:p>
            <a:endParaRPr lang="en-US" dirty="0"/>
          </a:p>
          <a:p>
            <a:r>
              <a:rPr lang="en-US" sz="1600" dirty="0" smtClean="0"/>
              <a:t>Kaitlyn Johnston</a:t>
            </a:r>
          </a:p>
          <a:p>
            <a:r>
              <a:rPr lang="en-US" sz="1600" dirty="0" smtClean="0"/>
              <a:t>For NSSLHA </a:t>
            </a:r>
          </a:p>
          <a:p>
            <a:r>
              <a:rPr lang="en-US" sz="1600" dirty="0" smtClean="0"/>
              <a:t>Fall 2013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39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GRE: Graduate Record Examination, a standardized test that is an admissions requirement for most graduate schools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What are the scored components?</a:t>
            </a:r>
          </a:p>
          <a:p>
            <a:pPr lvl="1"/>
            <a:r>
              <a:rPr lang="en-US" dirty="0" smtClean="0"/>
              <a:t>Quantitative (scored 130-170)</a:t>
            </a:r>
          </a:p>
          <a:p>
            <a:pPr lvl="1"/>
            <a:r>
              <a:rPr lang="en-US" dirty="0" smtClean="0"/>
              <a:t>Verbal (scored 130-170)</a:t>
            </a:r>
          </a:p>
          <a:p>
            <a:pPr lvl="1"/>
            <a:r>
              <a:rPr lang="en-US" dirty="0" smtClean="0"/>
              <a:t>Analytical Writing (0.0 – 6.0)</a:t>
            </a:r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does it take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Six sections</a:t>
            </a:r>
          </a:p>
          <a:p>
            <a:pPr lvl="1"/>
            <a:r>
              <a:rPr lang="en-US" dirty="0" smtClean="0"/>
              <a:t>~ 4 hours</a:t>
            </a:r>
          </a:p>
          <a:p>
            <a:pPr lvl="1"/>
            <a:r>
              <a:rPr lang="en-US" dirty="0" smtClean="0"/>
              <a:t>$100-$200</a:t>
            </a:r>
          </a:p>
          <a:p>
            <a:pPr lvl="1"/>
            <a:r>
              <a:rPr lang="en-US" dirty="0" smtClean="0"/>
              <a:t>Updated in 2011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4419600"/>
            <a:ext cx="5158812" cy="186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079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can sign up with a testing center through ETS.org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You can take the exam multiple times and still only send the scores you want (but no “</a:t>
            </a:r>
            <a:r>
              <a:rPr lang="en-US" dirty="0" err="1" smtClean="0"/>
              <a:t>superscoring</a:t>
            </a:r>
            <a:r>
              <a:rPr lang="en-US" dirty="0" smtClean="0"/>
              <a:t>”)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What is a good score? Look at the 25</a:t>
            </a:r>
            <a:r>
              <a:rPr lang="en-US" baseline="30000" dirty="0" smtClean="0"/>
              <a:t>th</a:t>
            </a:r>
            <a:r>
              <a:rPr lang="en-US" dirty="0" smtClean="0"/>
              <a:t> to 75</a:t>
            </a:r>
            <a:r>
              <a:rPr lang="en-US" baseline="30000" dirty="0" smtClean="0"/>
              <a:t>th</a:t>
            </a:r>
            <a:r>
              <a:rPr lang="en-US" dirty="0" smtClean="0"/>
              <a:t> percentile scores for the schools you want to apply to.</a:t>
            </a:r>
          </a:p>
          <a:p>
            <a:endParaRPr lang="en-US" dirty="0"/>
          </a:p>
          <a:p>
            <a:r>
              <a:rPr lang="en-US" dirty="0" smtClean="0"/>
              <a:t>The GRE does not define your success in life or in grad school</a:t>
            </a:r>
          </a:p>
          <a:p>
            <a:pPr lvl="1"/>
            <a:r>
              <a:rPr lang="en-US" dirty="0" smtClean="0"/>
              <a:t>Validity coefficients are only from .30 and .45 between GRE scores and 1</a:t>
            </a:r>
            <a:r>
              <a:rPr lang="en-US" baseline="30000" dirty="0" smtClean="0"/>
              <a:t>st</a:t>
            </a:r>
            <a:r>
              <a:rPr lang="en-US" dirty="0" smtClean="0"/>
              <a:t> year graduate school GPA (</a:t>
            </a:r>
            <a:r>
              <a:rPr lang="en-US" dirty="0" err="1" smtClean="0"/>
              <a:t>Kancel</a:t>
            </a:r>
            <a:r>
              <a:rPr lang="en-US" dirty="0" smtClean="0"/>
              <a:t>, 2001).</a:t>
            </a:r>
          </a:p>
          <a:p>
            <a:pPr lvl="1"/>
            <a:r>
              <a:rPr lang="en-US" dirty="0" smtClean="0"/>
              <a:t>Most grad schools look at applications holistically.</a:t>
            </a:r>
          </a:p>
          <a:p>
            <a:pPr lvl="1"/>
            <a:r>
              <a:rPr lang="en-US" dirty="0" smtClean="0"/>
              <a:t>But the GRE can and does help an already excellent application.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 FACTS</a:t>
            </a:r>
            <a:endParaRPr lang="en-US" dirty="0"/>
          </a:p>
        </p:txBody>
      </p:sp>
      <p:pic>
        <p:nvPicPr>
          <p:cNvPr id="1026" name="Picture 2" descr="C:\Users\Owner\AppData\Local\Microsoft\Windows\Temporary Internet Files\Content.IE5\BD7I7RMX\MP90040004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909" y="228600"/>
            <a:ext cx="1804844" cy="1202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6461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19070"/>
            <a:ext cx="4872520" cy="47579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Take practice tests (online, from books, etc.)</a:t>
            </a:r>
          </a:p>
          <a:p>
            <a:r>
              <a:rPr lang="en-US" dirty="0" smtClean="0"/>
              <a:t>Set aside a certain amount of time each day to “do the GRE”—and make your self a list of what is going to happen during that time</a:t>
            </a:r>
          </a:p>
          <a:p>
            <a:r>
              <a:rPr lang="en-US" dirty="0" smtClean="0"/>
              <a:t>Do not be ashamed to take the test a second (or third) time</a:t>
            </a:r>
          </a:p>
          <a:p>
            <a:r>
              <a:rPr lang="en-US" dirty="0" smtClean="0"/>
              <a:t>Don’t wait until the last minute to take your first test</a:t>
            </a:r>
          </a:p>
          <a:p>
            <a:r>
              <a:rPr lang="en-US" dirty="0" smtClean="0"/>
              <a:t>Eat a good breakfast, sleep, etc. before the exam</a:t>
            </a:r>
          </a:p>
          <a:p>
            <a:r>
              <a:rPr lang="en-US" dirty="0" smtClean="0"/>
              <a:t>Treat it like an endurance test – use your breaks wisely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29000" y="990599"/>
            <a:ext cx="5333260" cy="419641"/>
          </a:xfrm>
        </p:spPr>
        <p:txBody>
          <a:bodyPr/>
          <a:lstStyle/>
          <a:p>
            <a:r>
              <a:rPr lang="en-US" sz="2000" dirty="0" smtClean="0">
                <a:solidFill>
                  <a:schemeClr val="accent1"/>
                </a:solidFill>
              </a:rPr>
              <a:t>Overall tips &amp; Tricks</a:t>
            </a:r>
            <a:endParaRPr lang="en-US" sz="2000" dirty="0">
              <a:solidFill>
                <a:schemeClr val="accent1"/>
              </a:solidFill>
            </a:endParaRPr>
          </a:p>
        </p:txBody>
      </p:sp>
      <p:pic>
        <p:nvPicPr>
          <p:cNvPr id="2050" name="Picture 2" descr="C:\Users\Owner\AppData\Local\Microsoft\Windows\Temporary Internet Files\Content.IE5\LZAJBI22\MP90044842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519" y="1524000"/>
            <a:ext cx="3543905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0218" y="228600"/>
            <a:ext cx="7335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THE GRE IS A MARATHON – NOT A SPRINT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34158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19070"/>
            <a:ext cx="4872520" cy="4757929"/>
          </a:xfrm>
        </p:spPr>
        <p:txBody>
          <a:bodyPr>
            <a:normAutofit/>
          </a:bodyPr>
          <a:lstStyle/>
          <a:p>
            <a:r>
              <a:rPr lang="en-US" dirty="0" smtClean="0"/>
              <a:t>The math section is about combining two things: math skills and critical thinking skills.</a:t>
            </a:r>
          </a:p>
          <a:p>
            <a:r>
              <a:rPr lang="en-US" dirty="0" smtClean="0"/>
              <a:t>The goal is to be good at both of these skills, but at least get good at one!</a:t>
            </a:r>
          </a:p>
          <a:p>
            <a:r>
              <a:rPr lang="en-US" dirty="0" smtClean="0"/>
              <a:t>To get better at math skills, practice math. As in, real math. </a:t>
            </a:r>
          </a:p>
          <a:p>
            <a:r>
              <a:rPr lang="en-US" dirty="0" smtClean="0"/>
              <a:t>To get better at (math) critical thinking skills, practice strategy.</a:t>
            </a:r>
          </a:p>
          <a:p>
            <a:r>
              <a:rPr lang="en-US" dirty="0" smtClean="0"/>
              <a:t>Consider taking the same sections over again while practicing.</a:t>
            </a:r>
          </a:p>
          <a:p>
            <a:r>
              <a:rPr lang="en-US" dirty="0" smtClean="0"/>
              <a:t>Don’t forget about zero, negatives, or fractions!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29000" y="990599"/>
            <a:ext cx="5333260" cy="419641"/>
          </a:xfrm>
        </p:spPr>
        <p:txBody>
          <a:bodyPr/>
          <a:lstStyle/>
          <a:p>
            <a:r>
              <a:rPr lang="en-US" sz="2000" dirty="0" smtClean="0">
                <a:solidFill>
                  <a:schemeClr val="accent1"/>
                </a:solidFill>
              </a:rPr>
              <a:t>Quantitative tips &amp; Tricks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218" y="275465"/>
            <a:ext cx="7335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GO BACK TO HIGH SCHOOL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981200"/>
            <a:ext cx="3112057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405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57600" y="1676400"/>
            <a:ext cx="4872520" cy="4757929"/>
          </a:xfrm>
        </p:spPr>
        <p:txBody>
          <a:bodyPr>
            <a:normAutofit/>
          </a:bodyPr>
          <a:lstStyle/>
          <a:p>
            <a:r>
              <a:rPr lang="en-US" dirty="0" smtClean="0"/>
              <a:t>The verbal section has text completion, sentence equivalence, and reading comprehension/critical reading questions. </a:t>
            </a:r>
          </a:p>
          <a:p>
            <a:r>
              <a:rPr lang="en-US" dirty="0" smtClean="0"/>
              <a:t>Do practice tests, and...</a:t>
            </a:r>
          </a:p>
          <a:p>
            <a:pPr lvl="1"/>
            <a:r>
              <a:rPr lang="en-US" dirty="0" smtClean="0"/>
              <a:t>When you read passages, ask yourself: what does this mean? </a:t>
            </a:r>
          </a:p>
          <a:p>
            <a:pPr lvl="1"/>
            <a:r>
              <a:rPr lang="en-US" dirty="0" smtClean="0"/>
              <a:t>Look up the definitions to words you don’t know, and then make yourself a completely goofy sentence that implies the meaning</a:t>
            </a:r>
          </a:p>
          <a:p>
            <a:pPr lvl="1"/>
            <a:r>
              <a:rPr lang="en-US" dirty="0" smtClean="0"/>
              <a:t>Remember that all things have to be true for the multi-word sentence completions.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29000" y="990599"/>
            <a:ext cx="5333260" cy="419641"/>
          </a:xfrm>
        </p:spPr>
        <p:txBody>
          <a:bodyPr/>
          <a:lstStyle/>
          <a:p>
            <a:r>
              <a:rPr lang="en-US" sz="2000" dirty="0" smtClean="0">
                <a:solidFill>
                  <a:schemeClr val="accent1"/>
                </a:solidFill>
              </a:rPr>
              <a:t>Verbal tips &amp; Tricks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218" y="275465"/>
            <a:ext cx="7335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READ ALL ABOUT IT!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52" y="1905000"/>
            <a:ext cx="2807484" cy="2795588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579952" y="5105400"/>
            <a:ext cx="312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My roommate gets upset over </a:t>
            </a:r>
            <a:r>
              <a:rPr lang="en-US" b="1" dirty="0" smtClean="0">
                <a:solidFill>
                  <a:schemeClr val="accent1"/>
                </a:solidFill>
              </a:rPr>
              <a:t>minutiae</a:t>
            </a:r>
            <a:r>
              <a:rPr lang="en-US" dirty="0" smtClean="0">
                <a:solidFill>
                  <a:schemeClr val="accent1"/>
                </a:solidFill>
              </a:rPr>
              <a:t>—like when I left my dishes in the sink for a minute past our one-hour rule.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387436" y="4419600"/>
            <a:ext cx="803564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658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57600" y="1676400"/>
            <a:ext cx="4872520" cy="4757929"/>
          </a:xfrm>
        </p:spPr>
        <p:txBody>
          <a:bodyPr>
            <a:normAutofit/>
          </a:bodyPr>
          <a:lstStyle/>
          <a:p>
            <a:r>
              <a:rPr lang="en-US" dirty="0" smtClean="0"/>
              <a:t>The writing section has two sections: a 30 minute “Analyze an Issue” and a 30 minute “Analyze an Argument” task</a:t>
            </a:r>
          </a:p>
          <a:p>
            <a:r>
              <a:rPr lang="en-US" dirty="0" smtClean="0"/>
              <a:t>Do practice at least one of each to get used to that 30 minute time limit</a:t>
            </a:r>
          </a:p>
          <a:p>
            <a:r>
              <a:rPr lang="en-US" dirty="0" smtClean="0"/>
              <a:t>Value both quantity and quality</a:t>
            </a:r>
          </a:p>
          <a:p>
            <a:r>
              <a:rPr lang="en-US" dirty="0" smtClean="0"/>
              <a:t>Read the pool of topics online (ets.org), and make a list of common themes</a:t>
            </a:r>
          </a:p>
          <a:p>
            <a:r>
              <a:rPr lang="en-US" dirty="0" smtClean="0"/>
              <a:t>Organize your thoughts early on</a:t>
            </a:r>
          </a:p>
          <a:p>
            <a:r>
              <a:rPr lang="en-US" dirty="0" smtClean="0"/>
              <a:t>Develop a clear line of thought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29000" y="990599"/>
            <a:ext cx="5333260" cy="419641"/>
          </a:xfrm>
        </p:spPr>
        <p:txBody>
          <a:bodyPr/>
          <a:lstStyle/>
          <a:p>
            <a:r>
              <a:rPr lang="en-US" sz="2000" dirty="0" smtClean="0">
                <a:solidFill>
                  <a:schemeClr val="accent1"/>
                </a:solidFill>
              </a:rPr>
              <a:t>Analytical WRITING tips &amp; Tricks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218" y="275465"/>
            <a:ext cx="7335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WRITING? MORE LIKE ORGANIZING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27" y="2065626"/>
            <a:ext cx="3141006" cy="2352675"/>
          </a:xfrm>
          <a:prstGeom prst="rect">
            <a:avLst/>
          </a:prstGeom>
          <a:ln w="38100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2671706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876300"/>
            <a:ext cx="5105400" cy="5105400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Reference:</a:t>
            </a:r>
          </a:p>
          <a:p>
            <a:endParaRPr lang="en-US" dirty="0"/>
          </a:p>
          <a:p>
            <a:r>
              <a:rPr lang="en-US" dirty="0" err="1" smtClean="0"/>
              <a:t>Kuncel</a:t>
            </a:r>
            <a:r>
              <a:rPr lang="en-US" dirty="0"/>
              <a:t>, N. R., </a:t>
            </a:r>
            <a:r>
              <a:rPr lang="en-US" dirty="0" err="1"/>
              <a:t>Hezlett</a:t>
            </a:r>
            <a:r>
              <a:rPr lang="en-US" dirty="0"/>
              <a:t>, S. A., &amp; Ones, D. S. (2001). A comprehensive meta-analysis of the predictive validity of the graduate record examinations: implications for graduate student selection and performance. </a:t>
            </a:r>
            <a:r>
              <a:rPr lang="en-US" i="1" dirty="0"/>
              <a:t>Psychological bulletin</a:t>
            </a:r>
            <a:r>
              <a:rPr lang="en-US" dirty="0"/>
              <a:t>, </a:t>
            </a:r>
            <a:r>
              <a:rPr lang="en-US" i="1" dirty="0"/>
              <a:t>127</a:t>
            </a:r>
            <a:r>
              <a:rPr lang="en-US" dirty="0"/>
              <a:t>(1), 162.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57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52</TotalTime>
  <Words>631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Grid</vt:lpstr>
      <vt:lpstr>GRE   </vt:lpstr>
      <vt:lpstr>What is it?</vt:lpstr>
      <vt:lpstr>GRE FACTS</vt:lpstr>
      <vt:lpstr>Overall tips &amp; Tricks</vt:lpstr>
      <vt:lpstr>Quantitative tips &amp; Tricks</vt:lpstr>
      <vt:lpstr>Verbal tips &amp; Tricks</vt:lpstr>
      <vt:lpstr>Analytical WRITING tips &amp; Tricks</vt:lpstr>
      <vt:lpstr>Thank you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</dc:title>
  <dc:creator>Owner</dc:creator>
  <cp:lastModifiedBy>Owner</cp:lastModifiedBy>
  <cp:revision>13</cp:revision>
  <dcterms:created xsi:type="dcterms:W3CDTF">2013-11-28T13:20:32Z</dcterms:created>
  <dcterms:modified xsi:type="dcterms:W3CDTF">2013-11-28T14:13:14Z</dcterms:modified>
</cp:coreProperties>
</file>