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theme/themeOverride1.xml" ContentType="application/vnd.openxmlformats-officedocument.themeOverr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2.xml" ContentType="application/vnd.openxmlformats-officedocument.presentationml.notes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4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0A760BB-CA5C-4D70-9ABD-93E90CEF0018}" type="datetimeFigureOut">
              <a:rPr lang="en-US"/>
              <a:pPr>
                <a:defRPr/>
              </a:pPr>
              <a:t>1/16/14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50AC302-D43E-4F08-A23E-59471573A9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660980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ＭＳ Ｐゴシック" pitchFamily="-123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0D7530-7B1A-466D-B2D4-C9E1C7C8712A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>
              <a:defRPr/>
            </a:pPr>
            <a:fld id="{DCB3EDC4-A332-450B-9D99-D1B99DCDD7B4}" type="slidenum">
              <a:rPr lang="en-US" sz="1200">
                <a:latin typeface="+mn-lt"/>
              </a:rPr>
              <a:pPr algn="r">
                <a:defRPr/>
              </a:pPr>
              <a:t>10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>
              <a:defRPr/>
            </a:pPr>
            <a:fld id="{34767623-82BC-4ECB-9A10-EC81D9EF284C}" type="slidenum">
              <a:rPr lang="en-US" sz="1200">
                <a:latin typeface="+mn-lt"/>
              </a:rPr>
              <a:pPr algn="r">
                <a:defRPr/>
              </a:pPr>
              <a:t>11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>
              <a:defRPr/>
            </a:pPr>
            <a:fld id="{19E5A99C-E639-4CF8-948E-1D8AC9326943}" type="slidenum">
              <a:rPr lang="en-US" sz="1200">
                <a:latin typeface="+mn-lt"/>
              </a:rPr>
              <a:pPr algn="r">
                <a:defRPr/>
              </a:pPr>
              <a:t>12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43F46E8-D2B6-4E63-A285-CF14D321C0BD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42033A2-2FF4-4F48-9A73-09E8FAEE7E11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644EB8B-39BB-40E5-80BE-58E9710148BE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501C7E-286A-42B9-B8C1-AFC53A623AAA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F2DB4A-BBFD-423F-B963-92DD3C2D72B6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F48EEF-EFE8-47E7-8BC8-DD99195106AB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938FD9-B97D-4199-819F-00A3DFC8985F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A62867-814C-4D45-84E9-EB24383E60D0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  <a:cs typeface="+mn-cs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  <a:cs typeface="+mn-cs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  <a:cs typeface="+mn-cs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389B2E-E7F8-4057-BADD-EA95B5181347}" type="datetimeFigureOut">
              <a:rPr lang="en-US"/>
              <a:pPr>
                <a:defRPr/>
              </a:pPr>
              <a:t>1/16/14</a:t>
            </a:fld>
            <a:endParaRPr lang="en-US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C24C3D-A040-4AA2-B18D-F61C418E2D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F4B76-8B30-4217-B4D4-1C0465658F07}" type="datetimeFigureOut">
              <a:rPr lang="en-US"/>
              <a:pPr>
                <a:defRPr/>
              </a:pPr>
              <a:t>1/16/14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891DE-1FF6-4A14-94AE-53EE6830B4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98995-8C31-4408-8E0C-5A59AA192D0E}" type="datetimeFigureOut">
              <a:rPr lang="en-US"/>
              <a:pPr>
                <a:defRPr/>
              </a:pPr>
              <a:t>1/16/14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98E62-5418-4440-A560-42C3332DB5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97E1976-7362-453B-8CAA-DFD82DC54F5A}" type="datetimeFigureOut">
              <a:rPr lang="en-US"/>
              <a:pPr>
                <a:defRPr/>
              </a:pPr>
              <a:t>1/16/14</a:t>
            </a:fld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410F308-4D6D-41F5-9680-12F3102D29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9F306C-4B3B-4510-9BA3-C0F821E7010F}" type="datetimeFigureOut">
              <a:rPr lang="en-US"/>
              <a:pPr>
                <a:defRPr/>
              </a:pPr>
              <a:t>1/16/14</a:t>
            </a:fld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9EB43-24B7-4B12-86A5-993BBE0A08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8039D-BDA8-4271-BC4E-61DCC833CCC3}" type="datetimeFigureOut">
              <a:rPr lang="en-US"/>
              <a:pPr>
                <a:defRPr/>
              </a:pPr>
              <a:t>1/16/14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1E3F1-322C-4488-9232-724DBB8769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94423-344D-4CDF-A82E-A02341A286C2}" type="datetimeFigureOut">
              <a:rPr lang="en-US"/>
              <a:pPr>
                <a:defRPr/>
              </a:pPr>
              <a:t>1/16/14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EBE43-D0BF-4AA1-8E6E-B25A263FBF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98A54F8-DA54-4187-834F-C6502E57081C}" type="datetimeFigureOut">
              <a:rPr lang="en-US"/>
              <a:pPr>
                <a:defRPr/>
              </a:pPr>
              <a:t>1/16/14</a:t>
            </a:fld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75DE17F-391D-4E75-BD67-B72A133B11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697C3-E5D6-4560-973D-A10667FF5C06}" type="datetimeFigureOut">
              <a:rPr lang="en-US"/>
              <a:pPr>
                <a:defRPr/>
              </a:pPr>
              <a:t>1/16/14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03A99-B3FE-4347-A272-761F47A907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+mn-lt"/>
              <a:ea typeface="+mn-ea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+mn-lt"/>
              <a:ea typeface="+mn-ea"/>
              <a:cs typeface="+mn-cs"/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+mn-lt"/>
              <a:ea typeface="+mn-ea"/>
              <a:cs typeface="+mn-cs"/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EEFBE50-6776-4FAE-844D-F6A8AA93D960}" type="datetimeFigureOut">
              <a:rPr lang="en-US"/>
              <a:pPr>
                <a:defRPr/>
              </a:pPr>
              <a:t>1/16/14</a:t>
            </a:fld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9B2D952-EBD6-4C1B-B559-EC606C334E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  <a:cs typeface="+mn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+mn-lt"/>
              <a:ea typeface="+mn-ea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934906A-56D1-4B71-A173-B353F246B507}" type="datetimeFigureOut">
              <a:rPr lang="en-US"/>
              <a:pPr>
                <a:defRPr/>
              </a:pPr>
              <a:t>1/16/14</a:t>
            </a:fld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1C1CD2B-9534-4FFA-A5EC-EF594B841E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+mn-lt"/>
              <a:ea typeface="+mn-ea"/>
              <a:cs typeface="+mn-cs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892FDB8-006B-4C9C-9693-F8983E402BE0}" type="datetimeFigureOut">
              <a:rPr lang="en-US"/>
              <a:pPr>
                <a:defRPr/>
              </a:pPr>
              <a:t>1/16/14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DBBC4AD-D07B-43BB-8F37-8CB4D98ADB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3" r:id="rId4"/>
    <p:sldLayoutId id="2147483682" r:id="rId5"/>
    <p:sldLayoutId id="2147483687" r:id="rId6"/>
    <p:sldLayoutId id="2147483681" r:id="rId7"/>
    <p:sldLayoutId id="2147483688" r:id="rId8"/>
    <p:sldLayoutId id="2147483689" r:id="rId9"/>
    <p:sldLayoutId id="2147483680" r:id="rId10"/>
    <p:sldLayoutId id="214748367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ＭＳ Ｐゴシック" pitchFamily="-123" charset="-128"/>
          <a:cs typeface="ＭＳ Ｐゴシック" pitchFamily="-123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123" charset="0"/>
          <a:ea typeface="ＭＳ Ｐゴシック" pitchFamily="-123" charset="-128"/>
          <a:cs typeface="ＭＳ Ｐゴシック" pitchFamily="-123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123" charset="0"/>
          <a:ea typeface="ＭＳ Ｐゴシック" pitchFamily="-123" charset="-128"/>
          <a:cs typeface="ＭＳ Ｐゴシック" pitchFamily="-123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123" charset="0"/>
          <a:ea typeface="ＭＳ Ｐゴシック" pitchFamily="-123" charset="-128"/>
          <a:cs typeface="ＭＳ Ｐゴシック" pitchFamily="-123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123" charset="0"/>
          <a:ea typeface="ＭＳ Ｐゴシック" pitchFamily="-123" charset="-128"/>
          <a:cs typeface="ＭＳ Ｐゴシック" pitchFamily="-123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123" charset="0"/>
          <a:ea typeface="ＭＳ Ｐゴシック" pitchFamily="-123" charset="-128"/>
          <a:cs typeface="ＭＳ Ｐゴシック" pitchFamily="-123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123" charset="0"/>
          <a:ea typeface="ＭＳ Ｐゴシック" pitchFamily="-123" charset="-128"/>
          <a:cs typeface="ＭＳ Ｐゴシック" pitchFamily="-123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123" charset="0"/>
          <a:ea typeface="ＭＳ Ｐゴシック" pitchFamily="-123" charset="-128"/>
          <a:cs typeface="ＭＳ Ｐゴシック" pitchFamily="-123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123" charset="0"/>
          <a:ea typeface="ＭＳ Ｐゴシック" pitchFamily="-123" charset="-128"/>
          <a:cs typeface="ＭＳ Ｐゴシック" pitchFamily="-123" charset="-128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-123" charset="2"/>
        <a:buChar char=""/>
        <a:defRPr sz="2400" kern="1200">
          <a:solidFill>
            <a:schemeClr val="tx1"/>
          </a:solidFill>
          <a:latin typeface="+mn-lt"/>
          <a:ea typeface="ＭＳ Ｐゴシック" pitchFamily="-123" charset="-128"/>
          <a:cs typeface="ＭＳ Ｐゴシック" pitchFamily="-123" charset="-128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-123" charset="2"/>
        <a:buChar char=""/>
        <a:defRPr sz="2100" kern="1200">
          <a:solidFill>
            <a:schemeClr val="tx1"/>
          </a:solidFill>
          <a:latin typeface="+mn-lt"/>
          <a:ea typeface="ＭＳ Ｐゴシック" pitchFamily="-123" charset="-128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-123" charset="2"/>
        <a:buChar char=""/>
        <a:defRPr kern="1200">
          <a:solidFill>
            <a:schemeClr val="tx1"/>
          </a:solidFill>
          <a:latin typeface="+mn-lt"/>
          <a:ea typeface="ＭＳ Ｐゴシック" pitchFamily="-123" charset="-128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-123" charset="2"/>
        <a:buChar char=""/>
        <a:defRPr kern="1200">
          <a:solidFill>
            <a:schemeClr val="tx1"/>
          </a:solidFill>
          <a:latin typeface="+mn-lt"/>
          <a:ea typeface="ＭＳ Ｐゴシック" pitchFamily="-123" charset="-128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-123" charset="2"/>
        <a:buChar char=""/>
        <a:defRPr sz="1600" kern="1200">
          <a:solidFill>
            <a:schemeClr val="tx1"/>
          </a:solidFill>
          <a:latin typeface="+mn-lt"/>
          <a:ea typeface="ＭＳ Ｐゴシック" pitchFamily="-123" charset="-128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://slhs.phhp.ufl.edu/moore-symposium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/ccc?key=0AjL1P3S1dFCgdF9nZ3JrWXVCVzNhaWpmNFltdlYtUHc&amp;usp=drive_web%23gid=0" TargetMode="External"/><Relationship Id="rId4" Type="http://schemas.openxmlformats.org/officeDocument/2006/relationships/hyperlink" Target="mailto:jlatassa@ufl.edu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go.galegroup.com.lp.hscl.ufl.edu/ps/i.do?id=GALE%7CA176590254&amp;v=2.1&amp;u=gain40375&amp;it=r&amp;p=HRCA&amp;sw=w" TargetMode="External"/><Relationship Id="rId4" Type="http://schemas.openxmlformats.org/officeDocument/2006/relationships/hyperlink" Target="http://go.galegroup.com.lp.hscl.ufl.edu/ps/i.do?id=GALE%7CA171440659&amp;v=2.1&amp;u=gain40375&amp;it=r&amp;p=HRCA&amp;sw=w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838200"/>
            <a:ext cx="7772400" cy="2819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6000" dirty="0" smtClean="0">
                <a:ea typeface="+mj-ea"/>
                <a:cs typeface="+mj-cs"/>
              </a:rPr>
              <a:t>Dr. G. Paul Moore</a:t>
            </a:r>
            <a:br>
              <a:rPr lang="en-US" sz="6000" dirty="0" smtClean="0">
                <a:ea typeface="+mj-ea"/>
                <a:cs typeface="+mj-cs"/>
              </a:rPr>
            </a:br>
            <a:r>
              <a:rPr lang="en-US" dirty="0" smtClean="0">
                <a:ea typeface="+mj-ea"/>
                <a:cs typeface="+mj-cs"/>
              </a:rPr>
              <a:t/>
            </a:r>
            <a:br>
              <a:rPr lang="en-US" dirty="0" smtClean="0">
                <a:ea typeface="+mj-ea"/>
                <a:cs typeface="+mj-cs"/>
              </a:rPr>
            </a:br>
            <a:r>
              <a:rPr lang="en-US" dirty="0" smtClean="0">
                <a:ea typeface="+mj-ea"/>
                <a:cs typeface="+mj-cs"/>
              </a:rPr>
              <a:t>Renowned Professor and leader in Voice Science </a:t>
            </a:r>
            <a:r>
              <a:rPr lang="en-US" dirty="0">
                <a:ea typeface="+mj-ea"/>
                <a:cs typeface="+mj-cs"/>
              </a:rPr>
              <a:t>and </a:t>
            </a:r>
            <a:r>
              <a:rPr lang="en-US" dirty="0" smtClean="0">
                <a:ea typeface="+mj-ea"/>
                <a:cs typeface="+mj-cs"/>
              </a:rPr>
              <a:t>Rehabilitation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1752600" y="3733800"/>
            <a:ext cx="6400800" cy="685800"/>
          </a:xfrm>
        </p:spPr>
        <p:txBody>
          <a:bodyPr/>
          <a:lstStyle/>
          <a:p>
            <a:pPr algn="ctr" eaLnBrk="1" hangingPunct="1"/>
            <a:r>
              <a:rPr lang="en-US"/>
              <a:t>November 2, 1907- Jan. 17, 2008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09600" y="990600"/>
            <a:ext cx="7467600" cy="2133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b="1" cap="none" dirty="0" smtClean="0"/>
              <a:t>The 36</a:t>
            </a:r>
            <a:r>
              <a:rPr lang="en-US" b="1" cap="none" baseline="30000" dirty="0" smtClean="0"/>
              <a:t>th</a:t>
            </a:r>
            <a:r>
              <a:rPr lang="en-US" b="1" cap="none" dirty="0" smtClean="0"/>
              <a:t> Annual</a:t>
            </a:r>
            <a:br>
              <a:rPr lang="en-US" b="1" cap="none" dirty="0" smtClean="0"/>
            </a:br>
            <a:r>
              <a:rPr lang="en-US" b="1" cap="none" dirty="0" smtClean="0"/>
              <a:t>G. Paul Moore Symposium:</a:t>
            </a:r>
            <a:br>
              <a:rPr lang="en-US" b="1" cap="none" dirty="0" smtClean="0"/>
            </a:br>
            <a:r>
              <a:rPr lang="en-US" b="1" cap="none" dirty="0" smtClean="0"/>
              <a:t>February 6th and 7th 2014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2057400" y="3581400"/>
            <a:ext cx="6019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hlinkClick r:id="rId3"/>
              </a:rPr>
              <a:t>http://slhs.phhp.ufl.edu/moore-symposium</a:t>
            </a:r>
            <a:r>
              <a:rPr lang="en-US" b="1" dirty="0" smtClean="0">
                <a:hlinkClick r:id="rId3"/>
              </a:rPr>
              <a:t>/</a:t>
            </a:r>
            <a:r>
              <a:rPr lang="en-US" b="1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09600" y="228600"/>
            <a:ext cx="7467600" cy="8382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b="1" cap="none" smtClean="0"/>
              <a:t>Symposium Info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914400" y="1219200"/>
            <a:ext cx="70866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dirty="0"/>
              <a:t>NSSLHA members are required to attend at least one morning or afternoon session of the symposium, either day!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dirty="0"/>
              <a:t>There will be a sign in/sign out sheet on both days of the event - this is how you will get your symposium point for participating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dirty="0"/>
              <a:t>All CSD classes will be cancelled and many will require you to attend during their class hour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dirty="0"/>
              <a:t>If you have a conflict attending for your point because of other classes, work, etc. please contact </a:t>
            </a:r>
            <a:r>
              <a:rPr lang="en-US" dirty="0" smtClean="0"/>
              <a:t>Jessica </a:t>
            </a:r>
            <a:r>
              <a:rPr lang="en-US" dirty="0"/>
              <a:t>to work something out</a:t>
            </a:r>
          </a:p>
          <a:p>
            <a:pPr>
              <a:spcBef>
                <a:spcPct val="50000"/>
              </a:spcBef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09600" y="228600"/>
            <a:ext cx="7467600" cy="8382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b="1" cap="none" smtClean="0"/>
              <a:t>More Symposium Info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914400" y="1219200"/>
            <a:ext cx="70866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dirty="0"/>
              <a:t>In addition to the Symposium point, this event is a great way to earn up to 2 service points for volunteering for shifts to help out during the event!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dirty="0"/>
              <a:t>A google doc </a:t>
            </a:r>
            <a:r>
              <a:rPr lang="en-US" dirty="0" smtClean="0"/>
              <a:t>has been </a:t>
            </a:r>
            <a:r>
              <a:rPr lang="en-US" dirty="0"/>
              <a:t>sent via email </a:t>
            </a:r>
            <a:r>
              <a:rPr lang="en-US" dirty="0" smtClean="0"/>
              <a:t> and another one will be sent out tonight. Jessica </a:t>
            </a:r>
            <a:r>
              <a:rPr lang="en-US" dirty="0"/>
              <a:t>will also post it to the fb group after the meeting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docs.google.com/spreadsheet/ccc?key=0AjL1P3S1dFCgdF9nZ3JrWXVCVzNhaWpmNFltdlYtUHc&amp;usp=drive_web#gid=0</a:t>
            </a:r>
            <a:endParaRPr lang="en-US" dirty="0" smtClean="0"/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dirty="0" smtClean="0"/>
              <a:t>Attire</a:t>
            </a:r>
            <a:r>
              <a:rPr lang="en-US" dirty="0"/>
              <a:t>: Business casual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dirty="0"/>
              <a:t>Please feel free to ask me any questions you have, and direct volunteering/points questions to </a:t>
            </a:r>
            <a:r>
              <a:rPr lang="en-US" dirty="0" smtClean="0"/>
              <a:t>Jessica! </a:t>
            </a:r>
            <a:r>
              <a:rPr lang="en-US" dirty="0" smtClean="0">
                <a:hlinkClick r:id="rId4"/>
              </a:rPr>
              <a:t>jlatassa@ufl.edu</a:t>
            </a:r>
            <a:r>
              <a:rPr lang="en-US" dirty="0" smtClean="0"/>
              <a:t> </a:t>
            </a:r>
            <a:endParaRPr lang="en-US" dirty="0"/>
          </a:p>
          <a:p>
            <a:pPr>
              <a:spcBef>
                <a:spcPct val="50000"/>
              </a:spcBef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ea typeface="+mj-ea"/>
                <a:cs typeface="+mj-cs"/>
              </a:rPr>
              <a:t>Quick Facts About Dr. Moore</a:t>
            </a:r>
            <a:endParaRPr lang="en-US" b="1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>
                <a:ea typeface="+mn-ea"/>
                <a:cs typeface="+mn-cs"/>
              </a:rPr>
              <a:t>He lived to be 100 years old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>
                <a:ea typeface="+mn-ea"/>
                <a:cs typeface="+mn-cs"/>
              </a:rPr>
              <a:t>Known for </a:t>
            </a:r>
            <a:r>
              <a:rPr lang="en-US" dirty="0">
                <a:ea typeface="+mn-ea"/>
                <a:cs typeface="+mn-cs"/>
              </a:rPr>
              <a:t>his development of </a:t>
            </a:r>
            <a:r>
              <a:rPr lang="en-US" dirty="0" smtClean="0">
                <a:ea typeface="+mn-ea"/>
                <a:cs typeface="+mn-cs"/>
              </a:rPr>
              <a:t>high speed </a:t>
            </a:r>
            <a:r>
              <a:rPr lang="en-US" dirty="0">
                <a:ea typeface="+mn-ea"/>
                <a:cs typeface="+mn-cs"/>
              </a:rPr>
              <a:t>photography of the human vocal </a:t>
            </a:r>
            <a:r>
              <a:rPr lang="en-US" dirty="0" smtClean="0">
                <a:ea typeface="+mn-ea"/>
                <a:cs typeface="+mn-cs"/>
              </a:rPr>
              <a:t>folds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>
                <a:ea typeface="+mn-ea"/>
                <a:cs typeface="+mn-cs"/>
              </a:rPr>
              <a:t>Well published and authored many books, journal articles, films, and videos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>
                <a:ea typeface="+mn-ea"/>
                <a:cs typeface="+mn-cs"/>
              </a:rPr>
              <a:t>He was </a:t>
            </a:r>
            <a:r>
              <a:rPr lang="en-US" dirty="0">
                <a:ea typeface="+mn-ea"/>
                <a:cs typeface="+mn-cs"/>
              </a:rPr>
              <a:t>the first person to receive a </a:t>
            </a:r>
            <a:r>
              <a:rPr lang="en-US" dirty="0" smtClean="0">
                <a:ea typeface="+mn-ea"/>
                <a:cs typeface="+mn-cs"/>
              </a:rPr>
              <a:t>Ph.D. from </a:t>
            </a:r>
            <a:r>
              <a:rPr lang="en-US" dirty="0" err="1" smtClean="0">
                <a:ea typeface="+mn-ea"/>
                <a:cs typeface="+mn-cs"/>
              </a:rPr>
              <a:t>Northwestern’s</a:t>
            </a:r>
            <a:r>
              <a:rPr lang="en-US" dirty="0" smtClean="0">
                <a:ea typeface="+mn-ea"/>
                <a:cs typeface="+mn-cs"/>
              </a:rPr>
              <a:t> School </a:t>
            </a:r>
            <a:r>
              <a:rPr lang="en-US" dirty="0">
                <a:ea typeface="+mn-ea"/>
                <a:cs typeface="+mn-cs"/>
              </a:rPr>
              <a:t>of </a:t>
            </a:r>
            <a:r>
              <a:rPr lang="en-US" dirty="0" smtClean="0">
                <a:ea typeface="+mn-ea"/>
                <a:cs typeface="+mn-cs"/>
              </a:rPr>
              <a:t>Speech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>
                <a:ea typeface="+mn-ea"/>
                <a:cs typeface="+mn-cs"/>
              </a:rPr>
              <a:t>He was a beloved faculty member at both Northwestern and at the University of Florida</a:t>
            </a: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467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ea typeface="+mj-ea"/>
                <a:cs typeface="+mj-cs"/>
              </a:rPr>
              <a:t>Educational Background</a:t>
            </a:r>
            <a:endParaRPr lang="en-US" b="1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>
                <a:ea typeface="+mn-ea"/>
                <a:cs typeface="+mn-cs"/>
              </a:rPr>
              <a:t>Received a bachelor of art degree from West Virginia University in 1929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>
                <a:ea typeface="+mn-ea"/>
                <a:cs typeface="+mn-cs"/>
              </a:rPr>
              <a:t>Received a master’s degree in </a:t>
            </a:r>
            <a:r>
              <a:rPr lang="en-US" dirty="0">
                <a:ea typeface="+mn-ea"/>
                <a:cs typeface="+mn-cs"/>
              </a:rPr>
              <a:t>voice pathology and </a:t>
            </a:r>
            <a:r>
              <a:rPr lang="en-US" dirty="0" smtClean="0">
                <a:ea typeface="+mn-ea"/>
                <a:cs typeface="+mn-cs"/>
              </a:rPr>
              <a:t>laryngeal function </a:t>
            </a:r>
            <a:r>
              <a:rPr lang="en-US" dirty="0">
                <a:ea typeface="+mn-ea"/>
                <a:cs typeface="+mn-cs"/>
              </a:rPr>
              <a:t>from Northwestern </a:t>
            </a:r>
            <a:r>
              <a:rPr lang="en-US" dirty="0" smtClean="0">
                <a:ea typeface="+mn-ea"/>
                <a:cs typeface="+mn-cs"/>
              </a:rPr>
              <a:t>University in 1930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>
                <a:ea typeface="+mn-ea"/>
                <a:cs typeface="+mn-cs"/>
              </a:rPr>
              <a:t>Received his </a:t>
            </a:r>
            <a:r>
              <a:rPr lang="en-US" dirty="0" err="1" smtClean="0">
                <a:ea typeface="+mn-ea"/>
                <a:cs typeface="+mn-cs"/>
              </a:rPr>
              <a:t>P.h.D</a:t>
            </a:r>
            <a:r>
              <a:rPr lang="en-US" dirty="0" smtClean="0">
                <a:ea typeface="+mn-ea"/>
                <a:cs typeface="+mn-cs"/>
              </a:rPr>
              <a:t>. in voice pathology and laryngeal function from Northwestern University in 1936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>
                <a:ea typeface="+mn-ea"/>
                <a:cs typeface="+mn-cs"/>
              </a:rPr>
              <a:t>Received an honorary Doctor of Science degree from West Virginia University in 1974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Professional Positions/Accomplishments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143000"/>
            <a:ext cx="8610600" cy="5715000"/>
          </a:xfrm>
        </p:spPr>
        <p:txBody>
          <a:bodyPr>
            <a:normAutofit fontScale="70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>
                <a:ea typeface="+mn-ea"/>
                <a:cs typeface="+mn-cs"/>
              </a:rPr>
              <a:t>Dr. Moore was a faculty </a:t>
            </a:r>
            <a:r>
              <a:rPr lang="en-US" dirty="0">
                <a:ea typeface="+mn-ea"/>
                <a:cs typeface="+mn-cs"/>
              </a:rPr>
              <a:t>member </a:t>
            </a:r>
            <a:r>
              <a:rPr lang="en-US" dirty="0" smtClean="0">
                <a:ea typeface="+mn-ea"/>
                <a:cs typeface="+mn-cs"/>
              </a:rPr>
              <a:t>at Northwestern University for </a:t>
            </a:r>
            <a:r>
              <a:rPr lang="en-US" dirty="0">
                <a:ea typeface="+mn-ea"/>
                <a:cs typeface="+mn-cs"/>
              </a:rPr>
              <a:t>32 </a:t>
            </a:r>
            <a:r>
              <a:rPr lang="en-US" dirty="0" smtClean="0">
                <a:ea typeface="+mn-ea"/>
                <a:cs typeface="+mn-cs"/>
              </a:rPr>
              <a:t>years.  He served as the Director </a:t>
            </a:r>
            <a:r>
              <a:rPr lang="en-US" dirty="0">
                <a:ea typeface="+mn-ea"/>
                <a:cs typeface="+mn-cs"/>
              </a:rPr>
              <a:t>of the V</a:t>
            </a:r>
            <a:r>
              <a:rPr lang="en-US" dirty="0" smtClean="0">
                <a:ea typeface="+mn-ea"/>
                <a:cs typeface="+mn-cs"/>
              </a:rPr>
              <a:t>oice Clinic</a:t>
            </a:r>
            <a:r>
              <a:rPr lang="en-US" dirty="0">
                <a:ea typeface="+mn-ea"/>
                <a:cs typeface="+mn-cs"/>
              </a:rPr>
              <a:t>, and </a:t>
            </a:r>
            <a:r>
              <a:rPr lang="en-US" dirty="0" smtClean="0">
                <a:ea typeface="+mn-ea"/>
                <a:cs typeface="+mn-cs"/>
              </a:rPr>
              <a:t>Director </a:t>
            </a:r>
            <a:r>
              <a:rPr lang="en-US" dirty="0">
                <a:ea typeface="+mn-ea"/>
                <a:cs typeface="+mn-cs"/>
              </a:rPr>
              <a:t>of the </a:t>
            </a:r>
            <a:r>
              <a:rPr lang="en-US" dirty="0" smtClean="0">
                <a:ea typeface="+mn-ea"/>
                <a:cs typeface="+mn-cs"/>
              </a:rPr>
              <a:t>Voice Research Laboratory</a:t>
            </a:r>
            <a:r>
              <a:rPr lang="en-US" dirty="0">
                <a:ea typeface="+mn-ea"/>
                <a:cs typeface="+mn-cs"/>
              </a:rPr>
              <a:t>. </a:t>
            </a:r>
            <a:endParaRPr lang="en-US" dirty="0" smtClean="0">
              <a:ea typeface="+mn-ea"/>
              <a:cs typeface="+mn-cs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>
                <a:ea typeface="+mn-ea"/>
                <a:cs typeface="+mn-cs"/>
              </a:rPr>
              <a:t>Professor </a:t>
            </a:r>
            <a:r>
              <a:rPr lang="en-US" dirty="0">
                <a:ea typeface="+mn-ea"/>
                <a:cs typeface="+mn-cs"/>
              </a:rPr>
              <a:t>and </a:t>
            </a:r>
            <a:r>
              <a:rPr lang="en-US" dirty="0" smtClean="0">
                <a:ea typeface="+mn-ea"/>
                <a:cs typeface="+mn-cs"/>
              </a:rPr>
              <a:t>Chair </a:t>
            </a:r>
            <a:r>
              <a:rPr lang="en-US" dirty="0">
                <a:ea typeface="+mn-ea"/>
                <a:cs typeface="+mn-cs"/>
              </a:rPr>
              <a:t>of the </a:t>
            </a:r>
            <a:r>
              <a:rPr lang="en-US" dirty="0" smtClean="0">
                <a:ea typeface="+mn-ea"/>
                <a:cs typeface="+mn-cs"/>
              </a:rPr>
              <a:t>Communication, Sciences, and Disorders Department at the University of Florida from 1962-1980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>
                <a:ea typeface="+mn-ea"/>
                <a:cs typeface="+mn-cs"/>
              </a:rPr>
              <a:t>Though he retired in 1980, he remained active in the department until 1998.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>
                <a:ea typeface="+mn-ea"/>
                <a:cs typeface="+mn-cs"/>
              </a:rPr>
              <a:t> Director </a:t>
            </a:r>
            <a:r>
              <a:rPr lang="en-US" dirty="0">
                <a:ea typeface="+mn-ea"/>
                <a:cs typeface="+mn-cs"/>
              </a:rPr>
              <a:t>of the communications sciences laboratory, distinguished service professor, and distinguished service professor </a:t>
            </a:r>
            <a:r>
              <a:rPr lang="en-US" dirty="0" smtClean="0">
                <a:ea typeface="+mn-ea"/>
                <a:cs typeface="+mn-cs"/>
              </a:rPr>
              <a:t>emeritus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en-US" dirty="0" smtClean="0">
                <a:ea typeface="+mn-ea"/>
                <a:cs typeface="+mn-cs"/>
              </a:rPr>
              <a:t>at the University of Florida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>
                <a:ea typeface="+mn-ea"/>
                <a:cs typeface="+mn-cs"/>
              </a:rPr>
              <a:t>ASHA president (1961</a:t>
            </a:r>
            <a:r>
              <a:rPr lang="en-US" dirty="0" smtClean="0">
                <a:ea typeface="+mn-ea"/>
                <a:cs typeface="+mn-cs"/>
              </a:rPr>
              <a:t>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>
                <a:ea typeface="+mn-ea"/>
                <a:cs typeface="+mn-cs"/>
              </a:rPr>
              <a:t>ASHA Fellow and </a:t>
            </a:r>
            <a:r>
              <a:rPr lang="en-US" dirty="0" smtClean="0">
                <a:ea typeface="+mn-ea"/>
                <a:cs typeface="+mn-cs"/>
              </a:rPr>
              <a:t>Received </a:t>
            </a:r>
            <a:r>
              <a:rPr lang="en-US" dirty="0">
                <a:ea typeface="+mn-ea"/>
                <a:cs typeface="+mn-cs"/>
              </a:rPr>
              <a:t>ASHA Honors in </a:t>
            </a:r>
            <a:r>
              <a:rPr lang="en-US" dirty="0" smtClean="0">
                <a:ea typeface="+mn-ea"/>
                <a:cs typeface="+mn-cs"/>
              </a:rPr>
              <a:t>1966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>
              <a:ea typeface="+mn-ea"/>
              <a:cs typeface="+mn-cs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>
                <a:ea typeface="+mn-ea"/>
                <a:cs typeface="+mn-cs"/>
              </a:rPr>
              <a:t>G. Paul Moore Symposium named in his honor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>
              <a:ea typeface="+mn-ea"/>
              <a:cs typeface="+mn-cs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>
                <a:ea typeface="+mn-ea"/>
                <a:cs typeface="+mn-cs"/>
              </a:rPr>
              <a:t>Honored by the Voice Foundation at their annual Symposium on Care </a:t>
            </a:r>
            <a:r>
              <a:rPr lang="en-US" dirty="0">
                <a:ea typeface="+mn-ea"/>
                <a:cs typeface="+mn-cs"/>
              </a:rPr>
              <a:t>of the Professional </a:t>
            </a:r>
            <a:r>
              <a:rPr lang="en-US" dirty="0" smtClean="0">
                <a:ea typeface="+mn-ea"/>
                <a:cs typeface="+mn-cs"/>
              </a:rPr>
              <a:t>Voice with The G. Paul Moore Lecture.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ea typeface="+mj-ea"/>
                <a:cs typeface="+mj-cs"/>
              </a:rPr>
              <a:t>Research</a:t>
            </a:r>
            <a:endParaRPr lang="en-US" b="1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371600"/>
            <a:ext cx="8153400" cy="5334000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>
                <a:ea typeface="+mn-ea"/>
                <a:cs typeface="+mn-cs"/>
              </a:rPr>
              <a:t>Major </a:t>
            </a:r>
            <a:r>
              <a:rPr lang="en-US" dirty="0">
                <a:ea typeface="+mn-ea"/>
                <a:cs typeface="+mn-cs"/>
              </a:rPr>
              <a:t>area of emphasis was in high-speed </a:t>
            </a:r>
            <a:r>
              <a:rPr lang="en-US" dirty="0" smtClean="0">
                <a:ea typeface="+mn-ea"/>
                <a:cs typeface="+mn-cs"/>
              </a:rPr>
              <a:t>films </a:t>
            </a:r>
            <a:r>
              <a:rPr lang="en-US" dirty="0">
                <a:ea typeface="+mn-ea"/>
                <a:cs typeface="+mn-cs"/>
              </a:rPr>
              <a:t>of the </a:t>
            </a:r>
            <a:r>
              <a:rPr lang="en-US" dirty="0" smtClean="0">
                <a:ea typeface="+mn-ea"/>
                <a:cs typeface="+mn-cs"/>
              </a:rPr>
              <a:t>larynx</a:t>
            </a:r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>
                <a:ea typeface="+mn-ea"/>
                <a:cs typeface="+mn-cs"/>
              </a:rPr>
              <a:t>He worked on fiber optic devices to better view the </a:t>
            </a:r>
            <a:r>
              <a:rPr lang="en-US" dirty="0" smtClean="0">
                <a:ea typeface="+mn-ea"/>
                <a:cs typeface="+mn-cs"/>
              </a:rPr>
              <a:t>larynx</a:t>
            </a:r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>
                <a:ea typeface="+mn-ea"/>
                <a:cs typeface="+mn-cs"/>
              </a:rPr>
              <a:t>He is considered a pioneer in video </a:t>
            </a:r>
            <a:r>
              <a:rPr lang="en-US" dirty="0" err="1" smtClean="0">
                <a:ea typeface="+mn-ea"/>
                <a:cs typeface="+mn-cs"/>
              </a:rPr>
              <a:t>stroboscopy</a:t>
            </a:r>
            <a:r>
              <a:rPr lang="en-US" dirty="0" smtClean="0">
                <a:ea typeface="+mn-ea"/>
                <a:cs typeface="+mn-cs"/>
              </a:rPr>
              <a:t>/ fluoroscopy</a:t>
            </a:r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>
              <a:ea typeface="+mn-ea"/>
              <a:cs typeface="+mn-cs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>
                <a:ea typeface="+mn-ea"/>
                <a:cs typeface="+mn-cs"/>
              </a:rPr>
              <a:t>He was the first person to suggest multidisciplinary </a:t>
            </a:r>
            <a:r>
              <a:rPr lang="en-US" dirty="0">
                <a:ea typeface="+mn-ea"/>
                <a:cs typeface="+mn-cs"/>
              </a:rPr>
              <a:t>collaboration between </a:t>
            </a:r>
            <a:r>
              <a:rPr lang="en-US" dirty="0" smtClean="0">
                <a:ea typeface="+mn-ea"/>
                <a:cs typeface="+mn-cs"/>
              </a:rPr>
              <a:t>speech-language pathology and otolaryngology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>
                <a:ea typeface="+mn-ea"/>
                <a:cs typeface="+mn-cs"/>
              </a:rPr>
              <a:t>He helped invent the Language Master - an old system that some people still use in therapy. It consisted of cards, often printed with stimuli, that have a magnetic strip at the bottom. The card gets put through a player and it plays  back (sort of like a tape loop). It is great for client feedback.</a:t>
            </a: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467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ea typeface="+mj-ea"/>
                <a:cs typeface="+mj-cs"/>
              </a:rPr>
              <a:t>The Moore Family</a:t>
            </a:r>
            <a:endParaRPr lang="en-US" b="1" dirty="0">
              <a:ea typeface="+mj-ea"/>
              <a:cs typeface="+mj-cs"/>
            </a:endParaRPr>
          </a:p>
        </p:txBody>
      </p:sp>
      <p:sp>
        <p:nvSpPr>
          <p:cNvPr id="24578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smtClean="0"/>
              <a:t>Dr. G. Paul Moore has a daughter and son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Dr. Moore’s son Paul Moore is very generous to the Speech, Language and Hearing Sciences department at UF.  His funding helps make the G. Paul Moore symposium possible.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ea typeface="+mj-ea"/>
                <a:cs typeface="+mj-cs"/>
              </a:rPr>
              <a:t>The G. Paul Moore Symposium</a:t>
            </a:r>
            <a:endParaRPr lang="en-US" b="1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458200" cy="56388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>
                <a:ea typeface="+mn-ea"/>
                <a:cs typeface="+mn-cs"/>
              </a:rPr>
              <a:t>The University of Florida chapter of the National Student Speech-Language-Hearing Association (NSSLHA) organizes this annual event</a:t>
            </a:r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>
                <a:ea typeface="+mn-ea"/>
                <a:cs typeface="+mn-cs"/>
              </a:rPr>
              <a:t>The first symposium was organized by University of Florida students and  took place in </a:t>
            </a:r>
            <a:r>
              <a:rPr lang="en-US" dirty="0">
                <a:ea typeface="+mn-ea"/>
                <a:cs typeface="+mn-cs"/>
              </a:rPr>
              <a:t>1978 </a:t>
            </a:r>
            <a:r>
              <a:rPr lang="en-US" dirty="0" smtClean="0">
                <a:ea typeface="+mn-ea"/>
                <a:cs typeface="+mn-cs"/>
              </a:rPr>
              <a:t>as a  </a:t>
            </a:r>
            <a:r>
              <a:rPr lang="en-US" dirty="0">
                <a:ea typeface="+mn-ea"/>
                <a:cs typeface="+mn-cs"/>
              </a:rPr>
              <a:t>tribute to </a:t>
            </a:r>
            <a:r>
              <a:rPr lang="en-US" dirty="0" smtClean="0">
                <a:ea typeface="+mn-ea"/>
                <a:cs typeface="+mn-cs"/>
              </a:rPr>
              <a:t>Dr. Moore’s </a:t>
            </a:r>
            <a:r>
              <a:rPr lang="en-US" dirty="0">
                <a:ea typeface="+mn-ea"/>
                <a:cs typeface="+mn-cs"/>
              </a:rPr>
              <a:t>contributions in the fields of audiology and speech-language pathology</a:t>
            </a:r>
            <a:r>
              <a:rPr lang="en-US" dirty="0" smtClean="0">
                <a:ea typeface="+mn-ea"/>
                <a:cs typeface="+mn-cs"/>
              </a:rPr>
              <a:t>.</a:t>
            </a:r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>
                <a:ea typeface="+mn-ea"/>
                <a:cs typeface="+mn-cs"/>
              </a:rPr>
              <a:t>This event is held </a:t>
            </a:r>
            <a:r>
              <a:rPr lang="en-US" dirty="0">
                <a:ea typeface="+mn-ea"/>
                <a:cs typeface="+mn-cs"/>
              </a:rPr>
              <a:t>to increase awareness of current issues and ongoing research in the field of communication disorders. </a:t>
            </a:r>
            <a:endParaRPr lang="en-US" dirty="0" smtClean="0">
              <a:ea typeface="+mn-ea"/>
              <a:cs typeface="+mn-cs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Content Placeholder 3" descr="Paul and chair's picture.JPG"/>
          <p:cNvPicPr>
            <a:picLocks noGrp="1" noChangeAspect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52400" y="76200"/>
            <a:ext cx="8686800" cy="5835650"/>
          </a:xfrm>
        </p:spPr>
      </p:pic>
      <p:sp>
        <p:nvSpPr>
          <p:cNvPr id="28674" name="TextBox 4"/>
          <p:cNvSpPr txBox="1">
            <a:spLocks noChangeArrowheads="1"/>
          </p:cNvSpPr>
          <p:nvPr/>
        </p:nvSpPr>
        <p:spPr bwMode="auto">
          <a:xfrm>
            <a:off x="152400" y="5934075"/>
            <a:ext cx="85344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>
                <a:latin typeface="Century Schoolbook" pitchFamily="-123" charset="0"/>
              </a:rPr>
              <a:t>Past chairs of the Department of Communication, Sciences, and Disorders at the University of Florida. L to R  is Dr. Brown, Dr. Moore, Dr. Jensen (in scooter), Dr. Gerhardt,  and Dr. Abbott</a:t>
            </a:r>
          </a:p>
        </p:txBody>
      </p:sp>
      <p:sp>
        <p:nvSpPr>
          <p:cNvPr id="28675" name="TextBox 5"/>
          <p:cNvSpPr txBox="1">
            <a:spLocks noChangeArrowheads="1"/>
          </p:cNvSpPr>
          <p:nvPr/>
        </p:nvSpPr>
        <p:spPr bwMode="auto">
          <a:xfrm>
            <a:off x="228600" y="0"/>
            <a:ext cx="853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>
                <a:solidFill>
                  <a:schemeClr val="bg1"/>
                </a:solidFill>
                <a:latin typeface="Century Schoolbook" pitchFamily="-123" charset="0"/>
              </a:rPr>
              <a:t>“You don’t have to be tall to be a GIANT person”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7467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ea typeface="+mj-ea"/>
                <a:cs typeface="+mj-cs"/>
              </a:rPr>
              <a:t>References</a:t>
            </a:r>
            <a:endParaRPr lang="en-US" b="1" dirty="0">
              <a:ea typeface="+mj-ea"/>
              <a:cs typeface="+mj-cs"/>
            </a:endParaRPr>
          </a:p>
        </p:txBody>
      </p:sp>
      <p:sp>
        <p:nvSpPr>
          <p:cNvPr id="30722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96200" cy="4873625"/>
          </a:xfrm>
        </p:spPr>
        <p:txBody>
          <a:bodyPr/>
          <a:lstStyle/>
          <a:p>
            <a:pPr eaLnBrk="1" hangingPunct="1"/>
            <a:r>
              <a:rPr lang="en-US" sz="1800" smtClean="0"/>
              <a:t>G. Paul Moore. (2008, March 4). </a:t>
            </a:r>
            <a:r>
              <a:rPr lang="en-US" sz="1800" i="1" smtClean="0"/>
              <a:t>A S H A Leader</a:t>
            </a:r>
            <a:r>
              <a:rPr lang="en-US" sz="1800" smtClean="0"/>
              <a:t>, </a:t>
            </a:r>
            <a:r>
              <a:rPr lang="en-US" sz="1800" i="1" smtClean="0"/>
              <a:t>13 (</a:t>
            </a:r>
            <a:r>
              <a:rPr lang="en-US" sz="1800" smtClean="0"/>
              <a:t>3), 38. Retrieved from </a:t>
            </a:r>
            <a:r>
              <a:rPr lang="en-US" sz="1800" smtClean="0">
                <a:hlinkClick r:id="rId3"/>
              </a:rPr>
              <a:t>http://go.galegroup.com.lp.hscl.ufl.edu/ps/i.do?id=GALE%7CA176590254&amp;v=2.1&amp;u=gain40375&amp;it=r&amp;p=HRCA&amp;sw=w</a:t>
            </a:r>
            <a:endParaRPr lang="en-US" sz="1800" smtClean="0"/>
          </a:p>
          <a:p>
            <a:pPr eaLnBrk="1" hangingPunct="1"/>
            <a:endParaRPr lang="en-US" sz="1800" smtClean="0"/>
          </a:p>
          <a:p>
            <a:pPr eaLnBrk="1" hangingPunct="1"/>
            <a:r>
              <a:rPr lang="en-US" sz="1800" smtClean="0"/>
              <a:t>Shafer, D. N. (2007, November 6). Two centuries of excellence. </a:t>
            </a:r>
            <a:r>
              <a:rPr lang="en-US" sz="1800" i="1" smtClean="0"/>
              <a:t>A S H A Leader</a:t>
            </a:r>
            <a:r>
              <a:rPr lang="en-US" sz="1800" smtClean="0"/>
              <a:t>, </a:t>
            </a:r>
            <a:r>
              <a:rPr lang="en-US" sz="1800" i="1" smtClean="0"/>
              <a:t>12 </a:t>
            </a:r>
            <a:r>
              <a:rPr lang="en-US" sz="1800" smtClean="0"/>
              <a:t>(15), 44. Retrieved from </a:t>
            </a:r>
            <a:r>
              <a:rPr lang="en-US" sz="1800" smtClean="0">
                <a:hlinkClick r:id="rId4"/>
              </a:rPr>
              <a:t>http://go.galegroup.com.lp.hscl.ufl.edu/ps/i.do?id=GALE%7CA171440659&amp;v=2.1&amp;u=gain40375&amp;it=r&amp;p=HRCA&amp;sw=w</a:t>
            </a:r>
            <a:endParaRPr lang="en-US" sz="1800" smtClean="0"/>
          </a:p>
          <a:p>
            <a:pPr eaLnBrk="1" hangingPunct="1">
              <a:buFont typeface="Wingdings" pitchFamily="-123" charset="2"/>
              <a:buNone/>
            </a:pPr>
            <a:endParaRPr lang="en-US" sz="1800" smtClean="0"/>
          </a:p>
          <a:p>
            <a:pPr eaLnBrk="1" hangingPunct="1"/>
            <a:r>
              <a:rPr lang="en-US" sz="1800" smtClean="0"/>
              <a:t>Brown, W.S., Jr., Hicks, D.M., &amp; Murray, T. (2008, May).  In Memoriam: G. Paul Moore, Ph.D. </a:t>
            </a:r>
            <a:r>
              <a:rPr lang="en-US" sz="1800" i="1" smtClean="0"/>
              <a:t>Journal of Voice, 22 </a:t>
            </a:r>
            <a:r>
              <a:rPr lang="en-US" sz="1800" smtClean="0"/>
              <a:t>(3), 257. Retrieved from http://www.sciencedirect.com/science/article/pii/S0892199708000520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570</TotalTime>
  <Words>1030</Words>
  <Application>Microsoft Macintosh PowerPoint</Application>
  <PresentationFormat>On-screen Show (4:3)</PresentationFormat>
  <Paragraphs>89</Paragraphs>
  <Slides>12</Slides>
  <Notes>12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Oriel</vt:lpstr>
      <vt:lpstr>Dr. G. Paul Moore  Renowned Professor and leader in Voice Science and Rehabilitation</vt:lpstr>
      <vt:lpstr>Quick Facts About Dr. Moore</vt:lpstr>
      <vt:lpstr>Educational Background</vt:lpstr>
      <vt:lpstr>Professional Positions/Accomplishments</vt:lpstr>
      <vt:lpstr>Research</vt:lpstr>
      <vt:lpstr>The Moore Family</vt:lpstr>
      <vt:lpstr>The G. Paul Moore Symposium</vt:lpstr>
      <vt:lpstr>Slide 8</vt:lpstr>
      <vt:lpstr>References</vt:lpstr>
      <vt:lpstr>The 36th Annual G. Paul Moore Symposium: February 6th and 7th 2014</vt:lpstr>
      <vt:lpstr>Symposium Info</vt:lpstr>
      <vt:lpstr>More Symposium Info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 G. Paul Moore  Renowned Professor and Innovator in Voice Science and Rehabilitation</dc:title>
  <dc:creator>Samantha</dc:creator>
  <cp:lastModifiedBy>Amanda Harvie</cp:lastModifiedBy>
  <cp:revision>53</cp:revision>
  <dcterms:created xsi:type="dcterms:W3CDTF">2014-01-17T01:09:28Z</dcterms:created>
  <dcterms:modified xsi:type="dcterms:W3CDTF">2014-01-17T01:09:47Z</dcterms:modified>
</cp:coreProperties>
</file>